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1"/>
  </p:notesMasterIdLst>
  <p:handoutMasterIdLst>
    <p:handoutMasterId r:id="rId32"/>
  </p:handoutMasterIdLst>
  <p:sldIdLst>
    <p:sldId id="280" r:id="rId2"/>
    <p:sldId id="431" r:id="rId3"/>
    <p:sldId id="401" r:id="rId4"/>
    <p:sldId id="422" r:id="rId5"/>
    <p:sldId id="395" r:id="rId6"/>
    <p:sldId id="432" r:id="rId7"/>
    <p:sldId id="433" r:id="rId8"/>
    <p:sldId id="434" r:id="rId9"/>
    <p:sldId id="410" r:id="rId10"/>
    <p:sldId id="409" r:id="rId11"/>
    <p:sldId id="412" r:id="rId12"/>
    <p:sldId id="414" r:id="rId13"/>
    <p:sldId id="415" r:id="rId14"/>
    <p:sldId id="435" r:id="rId15"/>
    <p:sldId id="436" r:id="rId16"/>
    <p:sldId id="437" r:id="rId17"/>
    <p:sldId id="342" r:id="rId18"/>
    <p:sldId id="343" r:id="rId19"/>
    <p:sldId id="345" r:id="rId20"/>
    <p:sldId id="416" r:id="rId21"/>
    <p:sldId id="367" r:id="rId22"/>
    <p:sldId id="420" r:id="rId23"/>
    <p:sldId id="400" r:id="rId24"/>
    <p:sldId id="438" r:id="rId25"/>
    <p:sldId id="442" r:id="rId26"/>
    <p:sldId id="439" r:id="rId27"/>
    <p:sldId id="440" r:id="rId28"/>
    <p:sldId id="441" r:id="rId29"/>
    <p:sldId id="443" r:id="rId30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41E"/>
    <a:srgbClr val="FFFFFF"/>
    <a:srgbClr val="E3DE00"/>
    <a:srgbClr val="FFCC00"/>
    <a:srgbClr val="999999"/>
    <a:srgbClr val="AEDEF3"/>
    <a:srgbClr val="C0D6F6"/>
    <a:srgbClr val="C0D6FF"/>
    <a:srgbClr val="BAE7EC"/>
    <a:srgbClr val="ADDE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8" autoAdjust="0"/>
    <p:restoredTop sz="91949" autoAdjust="0"/>
  </p:normalViewPr>
  <p:slideViewPr>
    <p:cSldViewPr showGuides="1">
      <p:cViewPr varScale="1">
        <p:scale>
          <a:sx n="115" d="100"/>
          <a:sy n="115" d="100"/>
        </p:scale>
        <p:origin x="1670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76a-cfs-user.infra.be.ch\a76a-cfs-user\UserHomes\mlp9\Z_Systems\RedirectedFolders\Desktop\Berechnung%20PV%20-%20Pr&#228;senta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CH" sz="1800" dirty="0">
                <a:solidFill>
                  <a:schemeClr val="tx1"/>
                </a:solidFill>
              </a:rPr>
              <a:t>Erforderliche PV-Fläche zur Erfüllung </a:t>
            </a:r>
            <a:r>
              <a:rPr lang="de-CH" sz="1800" dirty="0" err="1">
                <a:solidFill>
                  <a:schemeClr val="tx1"/>
                </a:solidFill>
              </a:rPr>
              <a:t>gGEE</a:t>
            </a:r>
            <a:r>
              <a:rPr lang="de-CH" sz="1800" dirty="0">
                <a:solidFill>
                  <a:schemeClr val="tx1"/>
                </a:solidFill>
              </a:rPr>
              <a:t>, </a:t>
            </a:r>
            <a:br>
              <a:rPr lang="de-CH" sz="1800" dirty="0">
                <a:solidFill>
                  <a:schemeClr val="tx1"/>
                </a:solidFill>
              </a:rPr>
            </a:br>
            <a:r>
              <a:rPr lang="de-CH" sz="1800" dirty="0">
                <a:solidFill>
                  <a:schemeClr val="tx1"/>
                </a:solidFill>
              </a:rPr>
              <a:t>bei verschiedenen Wärmeerzeugungen </a:t>
            </a:r>
            <a:br>
              <a:rPr lang="de-CH" dirty="0"/>
            </a:br>
            <a:endParaRPr lang="de-CH" dirty="0"/>
          </a:p>
        </c:rich>
      </c:tx>
      <c:layout>
        <c:manualLayout>
          <c:xMode val="edge"/>
          <c:yMode val="edge"/>
          <c:x val="0.139875083324075"/>
          <c:y val="5.872325717377980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'Tabelle 1'!$C$4</c:f>
              <c:strCache>
                <c:ptCount val="1"/>
                <c:pt idx="0">
                  <c:v>m2 - PV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'Tabelle 1'!$B$5:$B$8</c:f>
              <c:strCache>
                <c:ptCount val="4"/>
                <c:pt idx="0">
                  <c:v>Gas kondensierend</c:v>
                </c:pt>
                <c:pt idx="1">
                  <c:v>Holz (Pellet)</c:v>
                </c:pt>
                <c:pt idx="2">
                  <c:v>WP - Aussenluft; JAZ 3.6</c:v>
                </c:pt>
                <c:pt idx="3">
                  <c:v>WP - Aussenluft; JAZ 2.3</c:v>
                </c:pt>
              </c:strCache>
            </c:strRef>
          </c:cat>
          <c:val>
            <c:numRef>
              <c:f>'Tabelle 1'!$C$5:$C$8</c:f>
              <c:numCache>
                <c:formatCode>General</c:formatCode>
                <c:ptCount val="4"/>
                <c:pt idx="0">
                  <c:v>660</c:v>
                </c:pt>
                <c:pt idx="1">
                  <c:v>330</c:v>
                </c:pt>
                <c:pt idx="2">
                  <c:v>312</c:v>
                </c:pt>
                <c:pt idx="3">
                  <c:v>510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85-4081-BE6D-DB6B156BDB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43741304"/>
        <c:axId val="-2143701208"/>
        <c:axId val="0"/>
      </c:bar3DChart>
      <c:catAx>
        <c:axId val="-2143741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2143701208"/>
        <c:crosses val="autoZero"/>
        <c:auto val="1"/>
        <c:lblAlgn val="ctr"/>
        <c:lblOffset val="100"/>
        <c:noMultiLvlLbl val="0"/>
      </c:catAx>
      <c:valAx>
        <c:axId val="-2143701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2143741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CH" sz="2000" b="0" i="0" u="none" strike="noStrike" baseline="0" dirty="0">
                <a:solidFill>
                  <a:schemeClr val="tx1"/>
                </a:solidFill>
                <a:effectLst/>
              </a:rPr>
              <a:t>Erforderliche PV-Fläche zur Erfüllung </a:t>
            </a:r>
            <a:r>
              <a:rPr lang="de-CH" sz="2000" b="0" i="0" u="none" strike="noStrike" baseline="0" dirty="0" err="1">
                <a:solidFill>
                  <a:schemeClr val="tx1"/>
                </a:solidFill>
                <a:effectLst/>
              </a:rPr>
              <a:t>gGEE</a:t>
            </a:r>
            <a:r>
              <a:rPr lang="de-CH" sz="2000" b="0" i="0" u="none" strike="noStrike" baseline="0" dirty="0">
                <a:solidFill>
                  <a:schemeClr val="tx1"/>
                </a:solidFill>
                <a:effectLst/>
              </a:rPr>
              <a:t>, </a:t>
            </a:r>
            <a:br>
              <a:rPr lang="de-CH" sz="2000" b="0" i="0" u="none" strike="noStrike" baseline="0" dirty="0">
                <a:solidFill>
                  <a:schemeClr val="tx1"/>
                </a:solidFill>
                <a:effectLst/>
              </a:rPr>
            </a:br>
            <a:r>
              <a:rPr lang="de-CH" sz="2000" b="0" i="0" u="none" strike="noStrike" baseline="0" dirty="0">
                <a:solidFill>
                  <a:schemeClr val="tx1"/>
                </a:solidFill>
                <a:effectLst/>
              </a:rPr>
              <a:t>bei verschiedenen Wärmeerzeugungen </a:t>
            </a:r>
            <a:endParaRPr lang="de-CH" sz="20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4611902339134"/>
          <c:y val="1.10230807688034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'Tabelle 1'!$B$35:$B$38</c:f>
              <c:strCache>
                <c:ptCount val="4"/>
                <c:pt idx="0">
                  <c:v>Gas kondensierend</c:v>
                </c:pt>
                <c:pt idx="1">
                  <c:v>Luft-Wärmepumpe JAZ 2.3</c:v>
                </c:pt>
                <c:pt idx="2">
                  <c:v>Wasser-Wärmepumpe JAZ 3.2</c:v>
                </c:pt>
                <c:pt idx="3">
                  <c:v>Fernwärme &lt; 25% fossil</c:v>
                </c:pt>
              </c:strCache>
            </c:strRef>
          </c:cat>
          <c:val>
            <c:numRef>
              <c:f>'Tabelle 1'!$C$35:$C$38</c:f>
              <c:numCache>
                <c:formatCode>General</c:formatCode>
                <c:ptCount val="4"/>
                <c:pt idx="0">
                  <c:v>100</c:v>
                </c:pt>
                <c:pt idx="1">
                  <c:v>65</c:v>
                </c:pt>
                <c:pt idx="2">
                  <c:v>45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1-4160-865E-E45D55C122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11798472"/>
        <c:axId val="-2111794744"/>
        <c:axId val="0"/>
      </c:bar3DChart>
      <c:catAx>
        <c:axId val="-2111798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2111794744"/>
        <c:crosses val="autoZero"/>
        <c:auto val="1"/>
        <c:lblAlgn val="ctr"/>
        <c:lblOffset val="100"/>
        <c:noMultiLvlLbl val="0"/>
      </c:catAx>
      <c:valAx>
        <c:axId val="-2111794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2111798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DA1D26-0CFF-4939-AF0A-37B972BA6A7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6BD3AB5-6C1B-4BC0-8576-FFCB72D91401}">
      <dgm:prSet phldrT="[Text]"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CH" sz="1800" b="1" dirty="0">
              <a:solidFill>
                <a:schemeClr val="bg1"/>
              </a:solidFill>
            </a:rPr>
            <a:t>Holzfeuerung (SL 2) </a:t>
          </a:r>
          <a:r>
            <a:rPr lang="mr-IN" sz="1800" b="1" dirty="0">
              <a:solidFill>
                <a:schemeClr val="bg1"/>
              </a:solidFill>
            </a:rPr>
            <a:t>–</a:t>
          </a:r>
          <a:r>
            <a:rPr lang="de-CH" sz="1800" b="1" dirty="0">
              <a:solidFill>
                <a:schemeClr val="bg1"/>
              </a:solidFill>
            </a:rPr>
            <a:t> inkl. Anteil Warmwasser</a:t>
          </a:r>
          <a:endParaRPr lang="de-DE" sz="1800" b="1" dirty="0">
            <a:solidFill>
              <a:schemeClr val="bg1"/>
            </a:solidFill>
          </a:endParaRPr>
        </a:p>
      </dgm:t>
    </dgm:pt>
    <dgm:pt modelId="{5E6A28E1-A174-40E5-8BF5-75948B5723C4}" type="parTrans" cxnId="{9842EFDF-AF7E-4441-8A70-8902633D93FA}">
      <dgm:prSet/>
      <dgm:spPr/>
      <dgm:t>
        <a:bodyPr/>
        <a:lstStyle/>
        <a:p>
          <a:endParaRPr lang="de-DE"/>
        </a:p>
      </dgm:t>
    </dgm:pt>
    <dgm:pt modelId="{702CE40E-38EF-4AE9-9FC4-AC5512A57751}" type="sibTrans" cxnId="{9842EFDF-AF7E-4441-8A70-8902633D93FA}">
      <dgm:prSet/>
      <dgm:spPr/>
      <dgm:t>
        <a:bodyPr/>
        <a:lstStyle/>
        <a:p>
          <a:endParaRPr lang="de-DE"/>
        </a:p>
      </dgm:t>
    </dgm:pt>
    <dgm:pt modelId="{181A4218-5FBD-4DEA-94A3-7AF2F8003BD6}">
      <dgm:prSet phldrT="[Text]"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CH" sz="1800" b="1" dirty="0">
              <a:solidFill>
                <a:schemeClr val="bg1"/>
              </a:solidFill>
            </a:rPr>
            <a:t>Grundlast-Wärmeerzeuger erneuerbar mit bivalent betriebenem fossilem Spitzenlastkessel (SL 10)</a:t>
          </a:r>
          <a:endParaRPr lang="de-DE" sz="1800" b="1" dirty="0">
            <a:solidFill>
              <a:schemeClr val="bg1"/>
            </a:solidFill>
          </a:endParaRPr>
        </a:p>
      </dgm:t>
    </dgm:pt>
    <dgm:pt modelId="{34963B8B-F1C5-4F46-8049-DEB2FB61C01E}" type="parTrans" cxnId="{43F07039-3AC3-434A-9C8C-675430373B3E}">
      <dgm:prSet/>
      <dgm:spPr/>
      <dgm:t>
        <a:bodyPr/>
        <a:lstStyle/>
        <a:p>
          <a:endParaRPr lang="de-DE"/>
        </a:p>
      </dgm:t>
    </dgm:pt>
    <dgm:pt modelId="{791ED8FC-D569-4CF1-9152-A83CCA2B8006}" type="sibTrans" cxnId="{43F07039-3AC3-434A-9C8C-675430373B3E}">
      <dgm:prSet/>
      <dgm:spPr/>
      <dgm:t>
        <a:bodyPr/>
        <a:lstStyle/>
        <a:p>
          <a:endParaRPr lang="de-DE"/>
        </a:p>
      </dgm:t>
    </dgm:pt>
    <dgm:pt modelId="{6F42630E-2F7A-4328-B614-5B91230DDD0B}">
      <dgm:prSet phldrT="[Text]"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CH" sz="1800" b="1" dirty="0">
              <a:solidFill>
                <a:schemeClr val="bg1"/>
              </a:solidFill>
            </a:rPr>
            <a:t>Wärmepumpe mit Erdsonde, Wasser oder Aussenluft (SL 3) </a:t>
          </a:r>
          <a:r>
            <a:rPr lang="mr-IN" sz="1800" b="1" dirty="0">
              <a:solidFill>
                <a:schemeClr val="bg1"/>
              </a:solidFill>
            </a:rPr>
            <a:t>–</a:t>
          </a:r>
          <a:r>
            <a:rPr lang="de-CH" sz="1800" b="1" dirty="0">
              <a:solidFill>
                <a:schemeClr val="bg1"/>
              </a:solidFill>
            </a:rPr>
            <a:t> inkl. Warmwasser ganzjährig</a:t>
          </a:r>
          <a:endParaRPr lang="de-DE" sz="1800" b="1" dirty="0">
            <a:solidFill>
              <a:schemeClr val="bg1"/>
            </a:solidFill>
          </a:endParaRPr>
        </a:p>
      </dgm:t>
    </dgm:pt>
    <dgm:pt modelId="{6375A8AD-2C60-4AB6-AE30-CCBCF6B1261B}" type="parTrans" cxnId="{765F786B-2457-44C1-B54B-B25140C0F5F6}">
      <dgm:prSet/>
      <dgm:spPr/>
      <dgm:t>
        <a:bodyPr/>
        <a:lstStyle/>
        <a:p>
          <a:endParaRPr lang="de-DE"/>
        </a:p>
      </dgm:t>
    </dgm:pt>
    <dgm:pt modelId="{29ED4E38-8606-424A-9B1A-333BE02E3718}" type="sibTrans" cxnId="{765F786B-2457-44C1-B54B-B25140C0F5F6}">
      <dgm:prSet/>
      <dgm:spPr/>
      <dgm:t>
        <a:bodyPr/>
        <a:lstStyle/>
        <a:p>
          <a:endParaRPr lang="de-DE"/>
        </a:p>
      </dgm:t>
    </dgm:pt>
    <dgm:pt modelId="{6DD4322A-85CE-4D6B-9E88-20F1E34CB10B}" type="pres">
      <dgm:prSet presAssocID="{AFDA1D26-0CFF-4939-AF0A-37B972BA6A73}" presName="linear" presStyleCnt="0">
        <dgm:presLayoutVars>
          <dgm:dir/>
          <dgm:resizeHandles val="exact"/>
        </dgm:presLayoutVars>
      </dgm:prSet>
      <dgm:spPr/>
    </dgm:pt>
    <dgm:pt modelId="{144DC101-691B-47DD-BF05-E1A0533C9AE0}" type="pres">
      <dgm:prSet presAssocID="{A6BD3AB5-6C1B-4BC0-8576-FFCB72D91401}" presName="comp" presStyleCnt="0"/>
      <dgm:spPr/>
    </dgm:pt>
    <dgm:pt modelId="{9E6051F5-BBF5-46F2-8015-17FDEA3CECC9}" type="pres">
      <dgm:prSet presAssocID="{A6BD3AB5-6C1B-4BC0-8576-FFCB72D91401}" presName="box" presStyleLbl="node1" presStyleIdx="0" presStyleCnt="3" custScaleY="89705"/>
      <dgm:spPr/>
    </dgm:pt>
    <dgm:pt modelId="{CDFDC44F-540C-44A1-B20D-6ABA37AA1A96}" type="pres">
      <dgm:prSet presAssocID="{A6BD3AB5-6C1B-4BC0-8576-FFCB72D91401}" presName="img" presStyleLbl="fgImgPlace1" presStyleIdx="0" presStyleCnt="3" custScaleX="7844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D0B4DB07-740D-4143-BD2D-7157CF533AF6}" type="pres">
      <dgm:prSet presAssocID="{A6BD3AB5-6C1B-4BC0-8576-FFCB72D91401}" presName="text" presStyleLbl="node1" presStyleIdx="0" presStyleCnt="3">
        <dgm:presLayoutVars>
          <dgm:bulletEnabled val="1"/>
        </dgm:presLayoutVars>
      </dgm:prSet>
      <dgm:spPr/>
    </dgm:pt>
    <dgm:pt modelId="{B414BCFB-1D03-4B87-8D3C-4BA17A80AE5C}" type="pres">
      <dgm:prSet presAssocID="{702CE40E-38EF-4AE9-9FC4-AC5512A57751}" presName="spacer" presStyleCnt="0"/>
      <dgm:spPr/>
    </dgm:pt>
    <dgm:pt modelId="{E48F2D98-4640-4E1F-B627-DDD119F68082}" type="pres">
      <dgm:prSet presAssocID="{181A4218-5FBD-4DEA-94A3-7AF2F8003BD6}" presName="comp" presStyleCnt="0"/>
      <dgm:spPr/>
    </dgm:pt>
    <dgm:pt modelId="{F402E959-8693-47A7-B30E-C57C5D6670EC}" type="pres">
      <dgm:prSet presAssocID="{181A4218-5FBD-4DEA-94A3-7AF2F8003BD6}" presName="box" presStyleLbl="node1" presStyleIdx="1" presStyleCnt="3" custScaleY="89705"/>
      <dgm:spPr/>
    </dgm:pt>
    <dgm:pt modelId="{569ABA53-68AE-4DAC-B475-E307A08486F1}" type="pres">
      <dgm:prSet presAssocID="{181A4218-5FBD-4DEA-94A3-7AF2F8003BD6}" presName="img" presStyleLbl="fgImgPlace1" presStyleIdx="1" presStyleCnt="3" custScaleX="7844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E9A84A9B-1878-4564-A794-0EEEFFB6FA05}" type="pres">
      <dgm:prSet presAssocID="{181A4218-5FBD-4DEA-94A3-7AF2F8003BD6}" presName="text" presStyleLbl="node1" presStyleIdx="1" presStyleCnt="3">
        <dgm:presLayoutVars>
          <dgm:bulletEnabled val="1"/>
        </dgm:presLayoutVars>
      </dgm:prSet>
      <dgm:spPr/>
    </dgm:pt>
    <dgm:pt modelId="{0DDB3F47-2AE2-42A7-98FB-0F6F83B935C5}" type="pres">
      <dgm:prSet presAssocID="{791ED8FC-D569-4CF1-9152-A83CCA2B8006}" presName="spacer" presStyleCnt="0"/>
      <dgm:spPr/>
    </dgm:pt>
    <dgm:pt modelId="{90DB49CB-401D-4267-A103-65AD3920B14A}" type="pres">
      <dgm:prSet presAssocID="{6F42630E-2F7A-4328-B614-5B91230DDD0B}" presName="comp" presStyleCnt="0"/>
      <dgm:spPr/>
    </dgm:pt>
    <dgm:pt modelId="{32F3CF35-B901-4D82-AEF6-2982019B1E83}" type="pres">
      <dgm:prSet presAssocID="{6F42630E-2F7A-4328-B614-5B91230DDD0B}" presName="box" presStyleLbl="node1" presStyleIdx="2" presStyleCnt="3" custScaleY="89705"/>
      <dgm:spPr/>
    </dgm:pt>
    <dgm:pt modelId="{E97D7887-77BB-4475-8100-0089A37B5AC7}" type="pres">
      <dgm:prSet presAssocID="{6F42630E-2F7A-4328-B614-5B91230DDD0B}" presName="img" presStyleLbl="fgImgPlace1" presStyleIdx="2" presStyleCnt="3" custScaleX="7844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FB04EFAC-4CF0-4D7B-A70E-EA06AF041178}" type="pres">
      <dgm:prSet presAssocID="{6F42630E-2F7A-4328-B614-5B91230DDD0B}" presName="text" presStyleLbl="node1" presStyleIdx="2" presStyleCnt="3">
        <dgm:presLayoutVars>
          <dgm:bulletEnabled val="1"/>
        </dgm:presLayoutVars>
      </dgm:prSet>
      <dgm:spPr/>
    </dgm:pt>
  </dgm:ptLst>
  <dgm:cxnLst>
    <dgm:cxn modelId="{43F07039-3AC3-434A-9C8C-675430373B3E}" srcId="{AFDA1D26-0CFF-4939-AF0A-37B972BA6A73}" destId="{181A4218-5FBD-4DEA-94A3-7AF2F8003BD6}" srcOrd="1" destOrd="0" parTransId="{34963B8B-F1C5-4F46-8049-DEB2FB61C01E}" sibTransId="{791ED8FC-D569-4CF1-9152-A83CCA2B8006}"/>
    <dgm:cxn modelId="{765F786B-2457-44C1-B54B-B25140C0F5F6}" srcId="{AFDA1D26-0CFF-4939-AF0A-37B972BA6A73}" destId="{6F42630E-2F7A-4328-B614-5B91230DDD0B}" srcOrd="2" destOrd="0" parTransId="{6375A8AD-2C60-4AB6-AE30-CCBCF6B1261B}" sibTransId="{29ED4E38-8606-424A-9B1A-333BE02E3718}"/>
    <dgm:cxn modelId="{19184384-7765-457D-B36F-2AEC604235EC}" type="presOf" srcId="{181A4218-5FBD-4DEA-94A3-7AF2F8003BD6}" destId="{E9A84A9B-1878-4564-A794-0EEEFFB6FA05}" srcOrd="1" destOrd="0" presId="urn:microsoft.com/office/officeart/2005/8/layout/vList4"/>
    <dgm:cxn modelId="{0EC30A85-51CD-44D9-B381-3AF0B65567F5}" type="presOf" srcId="{6F42630E-2F7A-4328-B614-5B91230DDD0B}" destId="{32F3CF35-B901-4D82-AEF6-2982019B1E83}" srcOrd="0" destOrd="0" presId="urn:microsoft.com/office/officeart/2005/8/layout/vList4"/>
    <dgm:cxn modelId="{FC077C8A-1FAD-4142-9B0A-76FB3CC35098}" type="presOf" srcId="{A6BD3AB5-6C1B-4BC0-8576-FFCB72D91401}" destId="{D0B4DB07-740D-4143-BD2D-7157CF533AF6}" srcOrd="1" destOrd="0" presId="urn:microsoft.com/office/officeart/2005/8/layout/vList4"/>
    <dgm:cxn modelId="{FEC7ECCB-9BA2-4F1D-9E2E-BD097B8302B5}" type="presOf" srcId="{AFDA1D26-0CFF-4939-AF0A-37B972BA6A73}" destId="{6DD4322A-85CE-4D6B-9E88-20F1E34CB10B}" srcOrd="0" destOrd="0" presId="urn:microsoft.com/office/officeart/2005/8/layout/vList4"/>
    <dgm:cxn modelId="{543E9ED6-ED4A-464D-96C2-F6706CF86525}" type="presOf" srcId="{181A4218-5FBD-4DEA-94A3-7AF2F8003BD6}" destId="{F402E959-8693-47A7-B30E-C57C5D6670EC}" srcOrd="0" destOrd="0" presId="urn:microsoft.com/office/officeart/2005/8/layout/vList4"/>
    <dgm:cxn modelId="{9842EFDF-AF7E-4441-8A70-8902633D93FA}" srcId="{AFDA1D26-0CFF-4939-AF0A-37B972BA6A73}" destId="{A6BD3AB5-6C1B-4BC0-8576-FFCB72D91401}" srcOrd="0" destOrd="0" parTransId="{5E6A28E1-A174-40E5-8BF5-75948B5723C4}" sibTransId="{702CE40E-38EF-4AE9-9FC4-AC5512A57751}"/>
    <dgm:cxn modelId="{0BA565EE-70C8-436F-81A7-64825E79B451}" type="presOf" srcId="{6F42630E-2F7A-4328-B614-5B91230DDD0B}" destId="{FB04EFAC-4CF0-4D7B-A70E-EA06AF041178}" srcOrd="1" destOrd="0" presId="urn:microsoft.com/office/officeart/2005/8/layout/vList4"/>
    <dgm:cxn modelId="{19236AF9-34CF-48D8-B92D-BAD2A150C8A1}" type="presOf" srcId="{A6BD3AB5-6C1B-4BC0-8576-FFCB72D91401}" destId="{9E6051F5-BBF5-46F2-8015-17FDEA3CECC9}" srcOrd="0" destOrd="0" presId="urn:microsoft.com/office/officeart/2005/8/layout/vList4"/>
    <dgm:cxn modelId="{E82E2C71-E901-48E7-9BC6-382A2DF5DCA8}" type="presParOf" srcId="{6DD4322A-85CE-4D6B-9E88-20F1E34CB10B}" destId="{144DC101-691B-47DD-BF05-E1A0533C9AE0}" srcOrd="0" destOrd="0" presId="urn:microsoft.com/office/officeart/2005/8/layout/vList4"/>
    <dgm:cxn modelId="{ABCE8FEE-C86C-4EFB-8E93-D929ADBAC2A0}" type="presParOf" srcId="{144DC101-691B-47DD-BF05-E1A0533C9AE0}" destId="{9E6051F5-BBF5-46F2-8015-17FDEA3CECC9}" srcOrd="0" destOrd="0" presId="urn:microsoft.com/office/officeart/2005/8/layout/vList4"/>
    <dgm:cxn modelId="{B1395600-878F-4777-AFC3-FAE5F0FD26CD}" type="presParOf" srcId="{144DC101-691B-47DD-BF05-E1A0533C9AE0}" destId="{CDFDC44F-540C-44A1-B20D-6ABA37AA1A96}" srcOrd="1" destOrd="0" presId="urn:microsoft.com/office/officeart/2005/8/layout/vList4"/>
    <dgm:cxn modelId="{609F9152-5273-45AB-88BD-15396185756F}" type="presParOf" srcId="{144DC101-691B-47DD-BF05-E1A0533C9AE0}" destId="{D0B4DB07-740D-4143-BD2D-7157CF533AF6}" srcOrd="2" destOrd="0" presId="urn:microsoft.com/office/officeart/2005/8/layout/vList4"/>
    <dgm:cxn modelId="{2651200B-4FB7-4B7B-B32D-21409B1F0BC5}" type="presParOf" srcId="{6DD4322A-85CE-4D6B-9E88-20F1E34CB10B}" destId="{B414BCFB-1D03-4B87-8D3C-4BA17A80AE5C}" srcOrd="1" destOrd="0" presId="urn:microsoft.com/office/officeart/2005/8/layout/vList4"/>
    <dgm:cxn modelId="{AB66A51C-3EC6-44F4-9870-708BC04C5C75}" type="presParOf" srcId="{6DD4322A-85CE-4D6B-9E88-20F1E34CB10B}" destId="{E48F2D98-4640-4E1F-B627-DDD119F68082}" srcOrd="2" destOrd="0" presId="urn:microsoft.com/office/officeart/2005/8/layout/vList4"/>
    <dgm:cxn modelId="{65D726C8-F422-4FAD-A331-5A678F9B1ED2}" type="presParOf" srcId="{E48F2D98-4640-4E1F-B627-DDD119F68082}" destId="{F402E959-8693-47A7-B30E-C57C5D6670EC}" srcOrd="0" destOrd="0" presId="urn:microsoft.com/office/officeart/2005/8/layout/vList4"/>
    <dgm:cxn modelId="{F8F3A9DC-DB21-464C-8FB9-8BBC4D5154F1}" type="presParOf" srcId="{E48F2D98-4640-4E1F-B627-DDD119F68082}" destId="{569ABA53-68AE-4DAC-B475-E307A08486F1}" srcOrd="1" destOrd="0" presId="urn:microsoft.com/office/officeart/2005/8/layout/vList4"/>
    <dgm:cxn modelId="{1780BB7A-B96C-4F0F-8094-EAD9CD14509E}" type="presParOf" srcId="{E48F2D98-4640-4E1F-B627-DDD119F68082}" destId="{E9A84A9B-1878-4564-A794-0EEEFFB6FA05}" srcOrd="2" destOrd="0" presId="urn:microsoft.com/office/officeart/2005/8/layout/vList4"/>
    <dgm:cxn modelId="{3308003C-548F-46CE-8A25-2BA1E5214D98}" type="presParOf" srcId="{6DD4322A-85CE-4D6B-9E88-20F1E34CB10B}" destId="{0DDB3F47-2AE2-42A7-98FB-0F6F83B935C5}" srcOrd="3" destOrd="0" presId="urn:microsoft.com/office/officeart/2005/8/layout/vList4"/>
    <dgm:cxn modelId="{D077B0B2-C74E-438C-A964-241036484151}" type="presParOf" srcId="{6DD4322A-85CE-4D6B-9E88-20F1E34CB10B}" destId="{90DB49CB-401D-4267-A103-65AD3920B14A}" srcOrd="4" destOrd="0" presId="urn:microsoft.com/office/officeart/2005/8/layout/vList4"/>
    <dgm:cxn modelId="{0A283CAC-AD01-4A76-896F-5F6FA36CF1E2}" type="presParOf" srcId="{90DB49CB-401D-4267-A103-65AD3920B14A}" destId="{32F3CF35-B901-4D82-AEF6-2982019B1E83}" srcOrd="0" destOrd="0" presId="urn:microsoft.com/office/officeart/2005/8/layout/vList4"/>
    <dgm:cxn modelId="{CDC326EF-A101-49AD-A34B-EAFFE6CDB063}" type="presParOf" srcId="{90DB49CB-401D-4267-A103-65AD3920B14A}" destId="{E97D7887-77BB-4475-8100-0089A37B5AC7}" srcOrd="1" destOrd="0" presId="urn:microsoft.com/office/officeart/2005/8/layout/vList4"/>
    <dgm:cxn modelId="{F247B538-2C37-4F7A-8E9C-52422DDF9FA9}" type="presParOf" srcId="{90DB49CB-401D-4267-A103-65AD3920B14A}" destId="{FB04EFAC-4CF0-4D7B-A70E-EA06AF04117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DA1D26-0CFF-4939-AF0A-37B972BA6A7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6BD3AB5-6C1B-4BC0-8576-FFCB72D91401}">
      <dgm:prSet phldrT="[Text]" custT="1"/>
      <dgm:spPr>
        <a:solidFill>
          <a:schemeClr val="accent6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CH" sz="1800" b="1" dirty="0"/>
            <a:t>Fernwärmeanschluss (SL 5)</a:t>
          </a:r>
          <a:endParaRPr lang="de-DE" sz="1800" b="1" dirty="0"/>
        </a:p>
      </dgm:t>
    </dgm:pt>
    <dgm:pt modelId="{5E6A28E1-A174-40E5-8BF5-75948B5723C4}" type="parTrans" cxnId="{9842EFDF-AF7E-4441-8A70-8902633D93FA}">
      <dgm:prSet/>
      <dgm:spPr/>
      <dgm:t>
        <a:bodyPr/>
        <a:lstStyle/>
        <a:p>
          <a:endParaRPr lang="de-DE"/>
        </a:p>
      </dgm:t>
    </dgm:pt>
    <dgm:pt modelId="{702CE40E-38EF-4AE9-9FC4-AC5512A57751}" type="sibTrans" cxnId="{9842EFDF-AF7E-4441-8A70-8902633D93FA}">
      <dgm:prSet/>
      <dgm:spPr/>
      <dgm:t>
        <a:bodyPr/>
        <a:lstStyle/>
        <a:p>
          <a:endParaRPr lang="de-DE"/>
        </a:p>
      </dgm:t>
    </dgm:pt>
    <dgm:pt modelId="{181A4218-5FBD-4DEA-94A3-7AF2F8003BD6}">
      <dgm:prSet phldrT="[Text]" custT="1"/>
      <dgm:spPr>
        <a:solidFill>
          <a:schemeClr val="accent6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sz="1800" b="1" dirty="0"/>
            <a:t>mit Erdgas angetriebene </a:t>
          </a:r>
          <a:r>
            <a:rPr lang="de-DE" sz="1800" b="1" dirty="0" err="1"/>
            <a:t>Wärmepum-pe</a:t>
          </a:r>
          <a:r>
            <a:rPr lang="de-DE" sz="1800" b="1" dirty="0"/>
            <a:t> (SL 4) </a:t>
          </a:r>
          <a:r>
            <a:rPr lang="mr-IN" sz="1800" b="1" dirty="0"/>
            <a:t>–</a:t>
          </a:r>
          <a:r>
            <a:rPr lang="de-DE" sz="1800" b="1" dirty="0"/>
            <a:t> inkl. WW und &gt; 120%</a:t>
          </a:r>
        </a:p>
      </dgm:t>
    </dgm:pt>
    <dgm:pt modelId="{34963B8B-F1C5-4F46-8049-DEB2FB61C01E}" type="parTrans" cxnId="{43F07039-3AC3-434A-9C8C-675430373B3E}">
      <dgm:prSet/>
      <dgm:spPr/>
      <dgm:t>
        <a:bodyPr/>
        <a:lstStyle/>
        <a:p>
          <a:endParaRPr lang="de-DE"/>
        </a:p>
      </dgm:t>
    </dgm:pt>
    <dgm:pt modelId="{791ED8FC-D569-4CF1-9152-A83CCA2B8006}" type="sibTrans" cxnId="{43F07039-3AC3-434A-9C8C-675430373B3E}">
      <dgm:prSet/>
      <dgm:spPr/>
      <dgm:t>
        <a:bodyPr/>
        <a:lstStyle/>
        <a:p>
          <a:endParaRPr lang="de-DE"/>
        </a:p>
      </dgm:t>
    </dgm:pt>
    <dgm:pt modelId="{6F42630E-2F7A-4328-B614-5B91230DDD0B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4"/>
        </a:solidFill>
        <a:ln w="19050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de-DE" sz="1800" b="1" dirty="0"/>
            <a:t>mit erneuerbarem Gas / Biogas  (SL 12) </a:t>
          </a:r>
          <a:r>
            <a:rPr lang="mr-IN" sz="1800" b="1" dirty="0"/>
            <a:t>–</a:t>
          </a:r>
          <a:r>
            <a:rPr lang="de-DE" sz="1800" b="1" dirty="0"/>
            <a:t> 50% mehr als Standardprodukt</a:t>
          </a:r>
        </a:p>
      </dgm:t>
    </dgm:pt>
    <dgm:pt modelId="{29ED4E38-8606-424A-9B1A-333BE02E3718}" type="sibTrans" cxnId="{765F786B-2457-44C1-B54B-B25140C0F5F6}">
      <dgm:prSet/>
      <dgm:spPr/>
      <dgm:t>
        <a:bodyPr/>
        <a:lstStyle/>
        <a:p>
          <a:endParaRPr lang="de-DE"/>
        </a:p>
      </dgm:t>
    </dgm:pt>
    <dgm:pt modelId="{6375A8AD-2C60-4AB6-AE30-CCBCF6B1261B}" type="parTrans" cxnId="{765F786B-2457-44C1-B54B-B25140C0F5F6}">
      <dgm:prSet/>
      <dgm:spPr/>
      <dgm:t>
        <a:bodyPr/>
        <a:lstStyle/>
        <a:p>
          <a:endParaRPr lang="de-DE"/>
        </a:p>
      </dgm:t>
    </dgm:pt>
    <dgm:pt modelId="{6DD4322A-85CE-4D6B-9E88-20F1E34CB10B}" type="pres">
      <dgm:prSet presAssocID="{AFDA1D26-0CFF-4939-AF0A-37B972BA6A73}" presName="linear" presStyleCnt="0">
        <dgm:presLayoutVars>
          <dgm:dir/>
          <dgm:resizeHandles val="exact"/>
        </dgm:presLayoutVars>
      </dgm:prSet>
      <dgm:spPr/>
    </dgm:pt>
    <dgm:pt modelId="{144DC101-691B-47DD-BF05-E1A0533C9AE0}" type="pres">
      <dgm:prSet presAssocID="{A6BD3AB5-6C1B-4BC0-8576-FFCB72D91401}" presName="comp" presStyleCnt="0"/>
      <dgm:spPr/>
    </dgm:pt>
    <dgm:pt modelId="{9E6051F5-BBF5-46F2-8015-17FDEA3CECC9}" type="pres">
      <dgm:prSet presAssocID="{A6BD3AB5-6C1B-4BC0-8576-FFCB72D91401}" presName="box" presStyleLbl="node1" presStyleIdx="0" presStyleCnt="3" custScaleY="89705"/>
      <dgm:spPr/>
    </dgm:pt>
    <dgm:pt modelId="{CDFDC44F-540C-44A1-B20D-6ABA37AA1A96}" type="pres">
      <dgm:prSet presAssocID="{A6BD3AB5-6C1B-4BC0-8576-FFCB72D91401}" presName="img" presStyleLbl="fgImgPlace1" presStyleIdx="0" presStyleCnt="3" custScaleX="7844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D0B4DB07-740D-4143-BD2D-7157CF533AF6}" type="pres">
      <dgm:prSet presAssocID="{A6BD3AB5-6C1B-4BC0-8576-FFCB72D91401}" presName="text" presStyleLbl="node1" presStyleIdx="0" presStyleCnt="3">
        <dgm:presLayoutVars>
          <dgm:bulletEnabled val="1"/>
        </dgm:presLayoutVars>
      </dgm:prSet>
      <dgm:spPr/>
    </dgm:pt>
    <dgm:pt modelId="{B414BCFB-1D03-4B87-8D3C-4BA17A80AE5C}" type="pres">
      <dgm:prSet presAssocID="{702CE40E-38EF-4AE9-9FC4-AC5512A57751}" presName="spacer" presStyleCnt="0"/>
      <dgm:spPr/>
    </dgm:pt>
    <dgm:pt modelId="{E48F2D98-4640-4E1F-B627-DDD119F68082}" type="pres">
      <dgm:prSet presAssocID="{181A4218-5FBD-4DEA-94A3-7AF2F8003BD6}" presName="comp" presStyleCnt="0"/>
      <dgm:spPr/>
    </dgm:pt>
    <dgm:pt modelId="{F402E959-8693-47A7-B30E-C57C5D6670EC}" type="pres">
      <dgm:prSet presAssocID="{181A4218-5FBD-4DEA-94A3-7AF2F8003BD6}" presName="box" presStyleLbl="node1" presStyleIdx="1" presStyleCnt="3" custScaleY="89705"/>
      <dgm:spPr/>
    </dgm:pt>
    <dgm:pt modelId="{569ABA53-68AE-4DAC-B475-E307A08486F1}" type="pres">
      <dgm:prSet presAssocID="{181A4218-5FBD-4DEA-94A3-7AF2F8003BD6}" presName="img" presStyleLbl="fgImgPlace1" presStyleIdx="1" presStyleCnt="3" custScaleX="7844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E9A84A9B-1878-4564-A794-0EEEFFB6FA05}" type="pres">
      <dgm:prSet presAssocID="{181A4218-5FBD-4DEA-94A3-7AF2F8003BD6}" presName="text" presStyleLbl="node1" presStyleIdx="1" presStyleCnt="3">
        <dgm:presLayoutVars>
          <dgm:bulletEnabled val="1"/>
        </dgm:presLayoutVars>
      </dgm:prSet>
      <dgm:spPr/>
    </dgm:pt>
    <dgm:pt modelId="{0DDB3F47-2AE2-42A7-98FB-0F6F83B935C5}" type="pres">
      <dgm:prSet presAssocID="{791ED8FC-D569-4CF1-9152-A83CCA2B8006}" presName="spacer" presStyleCnt="0"/>
      <dgm:spPr/>
    </dgm:pt>
    <dgm:pt modelId="{90DB49CB-401D-4267-A103-65AD3920B14A}" type="pres">
      <dgm:prSet presAssocID="{6F42630E-2F7A-4328-B614-5B91230DDD0B}" presName="comp" presStyleCnt="0"/>
      <dgm:spPr/>
    </dgm:pt>
    <dgm:pt modelId="{32F3CF35-B901-4D82-AEF6-2982019B1E83}" type="pres">
      <dgm:prSet presAssocID="{6F42630E-2F7A-4328-B614-5B91230DDD0B}" presName="box" presStyleLbl="node1" presStyleIdx="2" presStyleCnt="3" custScaleY="89705"/>
      <dgm:spPr/>
    </dgm:pt>
    <dgm:pt modelId="{E97D7887-77BB-4475-8100-0089A37B5AC7}" type="pres">
      <dgm:prSet presAssocID="{6F42630E-2F7A-4328-B614-5B91230DDD0B}" presName="img" presStyleLbl="fgImgPlace1" presStyleIdx="2" presStyleCnt="3" custScaleX="7844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FB04EFAC-4CF0-4D7B-A70E-EA06AF041178}" type="pres">
      <dgm:prSet presAssocID="{6F42630E-2F7A-4328-B614-5B91230DDD0B}" presName="text" presStyleLbl="node1" presStyleIdx="2" presStyleCnt="3">
        <dgm:presLayoutVars>
          <dgm:bulletEnabled val="1"/>
        </dgm:presLayoutVars>
      </dgm:prSet>
      <dgm:spPr/>
    </dgm:pt>
  </dgm:ptLst>
  <dgm:cxnLst>
    <dgm:cxn modelId="{43F07039-3AC3-434A-9C8C-675430373B3E}" srcId="{AFDA1D26-0CFF-4939-AF0A-37B972BA6A73}" destId="{181A4218-5FBD-4DEA-94A3-7AF2F8003BD6}" srcOrd="1" destOrd="0" parTransId="{34963B8B-F1C5-4F46-8049-DEB2FB61C01E}" sibTransId="{791ED8FC-D569-4CF1-9152-A83CCA2B8006}"/>
    <dgm:cxn modelId="{765F786B-2457-44C1-B54B-B25140C0F5F6}" srcId="{AFDA1D26-0CFF-4939-AF0A-37B972BA6A73}" destId="{6F42630E-2F7A-4328-B614-5B91230DDD0B}" srcOrd="2" destOrd="0" parTransId="{6375A8AD-2C60-4AB6-AE30-CCBCF6B1261B}" sibTransId="{29ED4E38-8606-424A-9B1A-333BE02E3718}"/>
    <dgm:cxn modelId="{19184384-7765-457D-B36F-2AEC604235EC}" type="presOf" srcId="{181A4218-5FBD-4DEA-94A3-7AF2F8003BD6}" destId="{E9A84A9B-1878-4564-A794-0EEEFFB6FA05}" srcOrd="1" destOrd="0" presId="urn:microsoft.com/office/officeart/2005/8/layout/vList4"/>
    <dgm:cxn modelId="{0EC30A85-51CD-44D9-B381-3AF0B65567F5}" type="presOf" srcId="{6F42630E-2F7A-4328-B614-5B91230DDD0B}" destId="{32F3CF35-B901-4D82-AEF6-2982019B1E83}" srcOrd="0" destOrd="0" presId="urn:microsoft.com/office/officeart/2005/8/layout/vList4"/>
    <dgm:cxn modelId="{FC077C8A-1FAD-4142-9B0A-76FB3CC35098}" type="presOf" srcId="{A6BD3AB5-6C1B-4BC0-8576-FFCB72D91401}" destId="{D0B4DB07-740D-4143-BD2D-7157CF533AF6}" srcOrd="1" destOrd="0" presId="urn:microsoft.com/office/officeart/2005/8/layout/vList4"/>
    <dgm:cxn modelId="{FEC7ECCB-9BA2-4F1D-9E2E-BD097B8302B5}" type="presOf" srcId="{AFDA1D26-0CFF-4939-AF0A-37B972BA6A73}" destId="{6DD4322A-85CE-4D6B-9E88-20F1E34CB10B}" srcOrd="0" destOrd="0" presId="urn:microsoft.com/office/officeart/2005/8/layout/vList4"/>
    <dgm:cxn modelId="{543E9ED6-ED4A-464D-96C2-F6706CF86525}" type="presOf" srcId="{181A4218-5FBD-4DEA-94A3-7AF2F8003BD6}" destId="{F402E959-8693-47A7-B30E-C57C5D6670EC}" srcOrd="0" destOrd="0" presId="urn:microsoft.com/office/officeart/2005/8/layout/vList4"/>
    <dgm:cxn modelId="{9842EFDF-AF7E-4441-8A70-8902633D93FA}" srcId="{AFDA1D26-0CFF-4939-AF0A-37B972BA6A73}" destId="{A6BD3AB5-6C1B-4BC0-8576-FFCB72D91401}" srcOrd="0" destOrd="0" parTransId="{5E6A28E1-A174-40E5-8BF5-75948B5723C4}" sibTransId="{702CE40E-38EF-4AE9-9FC4-AC5512A57751}"/>
    <dgm:cxn modelId="{0BA565EE-70C8-436F-81A7-64825E79B451}" type="presOf" srcId="{6F42630E-2F7A-4328-B614-5B91230DDD0B}" destId="{FB04EFAC-4CF0-4D7B-A70E-EA06AF041178}" srcOrd="1" destOrd="0" presId="urn:microsoft.com/office/officeart/2005/8/layout/vList4"/>
    <dgm:cxn modelId="{19236AF9-34CF-48D8-B92D-BAD2A150C8A1}" type="presOf" srcId="{A6BD3AB5-6C1B-4BC0-8576-FFCB72D91401}" destId="{9E6051F5-BBF5-46F2-8015-17FDEA3CECC9}" srcOrd="0" destOrd="0" presId="urn:microsoft.com/office/officeart/2005/8/layout/vList4"/>
    <dgm:cxn modelId="{E82E2C71-E901-48E7-9BC6-382A2DF5DCA8}" type="presParOf" srcId="{6DD4322A-85CE-4D6B-9E88-20F1E34CB10B}" destId="{144DC101-691B-47DD-BF05-E1A0533C9AE0}" srcOrd="0" destOrd="0" presId="urn:microsoft.com/office/officeart/2005/8/layout/vList4"/>
    <dgm:cxn modelId="{ABCE8FEE-C86C-4EFB-8E93-D929ADBAC2A0}" type="presParOf" srcId="{144DC101-691B-47DD-BF05-E1A0533C9AE0}" destId="{9E6051F5-BBF5-46F2-8015-17FDEA3CECC9}" srcOrd="0" destOrd="0" presId="urn:microsoft.com/office/officeart/2005/8/layout/vList4"/>
    <dgm:cxn modelId="{B1395600-878F-4777-AFC3-FAE5F0FD26CD}" type="presParOf" srcId="{144DC101-691B-47DD-BF05-E1A0533C9AE0}" destId="{CDFDC44F-540C-44A1-B20D-6ABA37AA1A96}" srcOrd="1" destOrd="0" presId="urn:microsoft.com/office/officeart/2005/8/layout/vList4"/>
    <dgm:cxn modelId="{609F9152-5273-45AB-88BD-15396185756F}" type="presParOf" srcId="{144DC101-691B-47DD-BF05-E1A0533C9AE0}" destId="{D0B4DB07-740D-4143-BD2D-7157CF533AF6}" srcOrd="2" destOrd="0" presId="urn:microsoft.com/office/officeart/2005/8/layout/vList4"/>
    <dgm:cxn modelId="{2651200B-4FB7-4B7B-B32D-21409B1F0BC5}" type="presParOf" srcId="{6DD4322A-85CE-4D6B-9E88-20F1E34CB10B}" destId="{B414BCFB-1D03-4B87-8D3C-4BA17A80AE5C}" srcOrd="1" destOrd="0" presId="urn:microsoft.com/office/officeart/2005/8/layout/vList4"/>
    <dgm:cxn modelId="{AB66A51C-3EC6-44F4-9870-708BC04C5C75}" type="presParOf" srcId="{6DD4322A-85CE-4D6B-9E88-20F1E34CB10B}" destId="{E48F2D98-4640-4E1F-B627-DDD119F68082}" srcOrd="2" destOrd="0" presId="urn:microsoft.com/office/officeart/2005/8/layout/vList4"/>
    <dgm:cxn modelId="{65D726C8-F422-4FAD-A331-5A678F9B1ED2}" type="presParOf" srcId="{E48F2D98-4640-4E1F-B627-DDD119F68082}" destId="{F402E959-8693-47A7-B30E-C57C5D6670EC}" srcOrd="0" destOrd="0" presId="urn:microsoft.com/office/officeart/2005/8/layout/vList4"/>
    <dgm:cxn modelId="{F8F3A9DC-DB21-464C-8FB9-8BBC4D5154F1}" type="presParOf" srcId="{E48F2D98-4640-4E1F-B627-DDD119F68082}" destId="{569ABA53-68AE-4DAC-B475-E307A08486F1}" srcOrd="1" destOrd="0" presId="urn:microsoft.com/office/officeart/2005/8/layout/vList4"/>
    <dgm:cxn modelId="{1780BB7A-B96C-4F0F-8094-EAD9CD14509E}" type="presParOf" srcId="{E48F2D98-4640-4E1F-B627-DDD119F68082}" destId="{E9A84A9B-1878-4564-A794-0EEEFFB6FA05}" srcOrd="2" destOrd="0" presId="urn:microsoft.com/office/officeart/2005/8/layout/vList4"/>
    <dgm:cxn modelId="{3308003C-548F-46CE-8A25-2BA1E5214D98}" type="presParOf" srcId="{6DD4322A-85CE-4D6B-9E88-20F1E34CB10B}" destId="{0DDB3F47-2AE2-42A7-98FB-0F6F83B935C5}" srcOrd="3" destOrd="0" presId="urn:microsoft.com/office/officeart/2005/8/layout/vList4"/>
    <dgm:cxn modelId="{D077B0B2-C74E-438C-A964-241036484151}" type="presParOf" srcId="{6DD4322A-85CE-4D6B-9E88-20F1E34CB10B}" destId="{90DB49CB-401D-4267-A103-65AD3920B14A}" srcOrd="4" destOrd="0" presId="urn:microsoft.com/office/officeart/2005/8/layout/vList4"/>
    <dgm:cxn modelId="{0A283CAC-AD01-4A76-896F-5F6FA36CF1E2}" type="presParOf" srcId="{90DB49CB-401D-4267-A103-65AD3920B14A}" destId="{32F3CF35-B901-4D82-AEF6-2982019B1E83}" srcOrd="0" destOrd="0" presId="urn:microsoft.com/office/officeart/2005/8/layout/vList4"/>
    <dgm:cxn modelId="{CDC326EF-A101-49AD-A34B-EAFFE6CDB063}" type="presParOf" srcId="{90DB49CB-401D-4267-A103-65AD3920B14A}" destId="{E97D7887-77BB-4475-8100-0089A37B5AC7}" srcOrd="1" destOrd="0" presId="urn:microsoft.com/office/officeart/2005/8/layout/vList4"/>
    <dgm:cxn modelId="{F247B538-2C37-4F7A-8E9C-52422DDF9FA9}" type="presParOf" srcId="{90DB49CB-401D-4267-A103-65AD3920B14A}" destId="{FB04EFAC-4CF0-4D7B-A70E-EA06AF04117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DA1D26-0CFF-4939-AF0A-37B972BA6A7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6BD3AB5-6C1B-4BC0-8576-FFCB72D91401}">
      <dgm:prSet phldrT="[Text]" custT="1"/>
      <dgm:spPr>
        <a:solidFill>
          <a:schemeClr val="accent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sz="1800" b="1" dirty="0"/>
            <a:t>Thermische Sonnenkollektoren (SL 1) </a:t>
          </a:r>
          <a:r>
            <a:rPr lang="mr-IN" sz="1800" b="1" dirty="0"/>
            <a:t>–</a:t>
          </a:r>
          <a:r>
            <a:rPr lang="de-DE" sz="1800" b="1" dirty="0"/>
            <a:t> mind. 2% EBF</a:t>
          </a:r>
        </a:p>
      </dgm:t>
    </dgm:pt>
    <dgm:pt modelId="{5E6A28E1-A174-40E5-8BF5-75948B5723C4}" type="parTrans" cxnId="{9842EFDF-AF7E-4441-8A70-8902633D93FA}">
      <dgm:prSet/>
      <dgm:spPr/>
      <dgm:t>
        <a:bodyPr/>
        <a:lstStyle/>
        <a:p>
          <a:endParaRPr lang="de-DE" sz="1400"/>
        </a:p>
      </dgm:t>
    </dgm:pt>
    <dgm:pt modelId="{702CE40E-38EF-4AE9-9FC4-AC5512A57751}" type="sibTrans" cxnId="{9842EFDF-AF7E-4441-8A70-8902633D93FA}">
      <dgm:prSet/>
      <dgm:spPr/>
      <dgm:t>
        <a:bodyPr/>
        <a:lstStyle/>
        <a:p>
          <a:endParaRPr lang="de-DE" sz="1400"/>
        </a:p>
      </dgm:t>
    </dgm:pt>
    <dgm:pt modelId="{181A4218-5FBD-4DEA-94A3-7AF2F8003BD6}">
      <dgm:prSet phldrT="[Text]" custT="1"/>
      <dgm:spPr>
        <a:solidFill>
          <a:schemeClr val="accent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sz="1800" b="1" dirty="0"/>
            <a:t>Wärmekraftkopplung</a:t>
          </a:r>
          <a:r>
            <a:rPr lang="de-CH" sz="1800" b="1" dirty="0"/>
            <a:t> (SL 6) </a:t>
          </a:r>
          <a:r>
            <a:rPr lang="mr-IN" sz="1800" b="1" dirty="0"/>
            <a:t>–</a:t>
          </a:r>
          <a:r>
            <a:rPr lang="de-CH" sz="1800" b="1" dirty="0"/>
            <a:t> Wirkungsgrade definiert</a:t>
          </a:r>
          <a:endParaRPr lang="de-DE" sz="1800" b="1" dirty="0"/>
        </a:p>
      </dgm:t>
    </dgm:pt>
    <dgm:pt modelId="{34963B8B-F1C5-4F46-8049-DEB2FB61C01E}" type="parTrans" cxnId="{43F07039-3AC3-434A-9C8C-675430373B3E}">
      <dgm:prSet/>
      <dgm:spPr/>
      <dgm:t>
        <a:bodyPr/>
        <a:lstStyle/>
        <a:p>
          <a:endParaRPr lang="de-DE" sz="1400"/>
        </a:p>
      </dgm:t>
    </dgm:pt>
    <dgm:pt modelId="{791ED8FC-D569-4CF1-9152-A83CCA2B8006}" type="sibTrans" cxnId="{43F07039-3AC3-434A-9C8C-675430373B3E}">
      <dgm:prSet/>
      <dgm:spPr/>
      <dgm:t>
        <a:bodyPr/>
        <a:lstStyle/>
        <a:p>
          <a:endParaRPr lang="de-DE" sz="1400"/>
        </a:p>
      </dgm:t>
    </dgm:pt>
    <dgm:pt modelId="{6F42630E-2F7A-4328-B614-5B91230DDD0B}">
      <dgm:prSet phldrT="[Text]" custT="1"/>
      <dgm:spPr>
        <a:solidFill>
          <a:schemeClr val="accent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sz="1800" b="1" dirty="0"/>
            <a:t>Warmwasserwärmepumpe mit Photovoltaikanlage</a:t>
          </a:r>
          <a:r>
            <a:rPr lang="de-CH" sz="1800" b="1" dirty="0"/>
            <a:t> (SL </a:t>
          </a:r>
          <a:r>
            <a:rPr lang="de-CH" sz="1800" b="1"/>
            <a:t>7)</a:t>
          </a:r>
          <a:r>
            <a:rPr lang="de-DE" sz="1800" b="1"/>
            <a:t> </a:t>
          </a:r>
          <a:r>
            <a:rPr lang="mr-IN" sz="1800" b="1"/>
            <a:t>–</a:t>
          </a:r>
          <a:r>
            <a:rPr lang="de-DE" sz="1800" b="1"/>
            <a:t> 5 Wp/m2 EBF</a:t>
          </a:r>
          <a:endParaRPr lang="de-DE" sz="1800" b="1" dirty="0"/>
        </a:p>
      </dgm:t>
    </dgm:pt>
    <dgm:pt modelId="{6375A8AD-2C60-4AB6-AE30-CCBCF6B1261B}" type="parTrans" cxnId="{765F786B-2457-44C1-B54B-B25140C0F5F6}">
      <dgm:prSet/>
      <dgm:spPr/>
      <dgm:t>
        <a:bodyPr/>
        <a:lstStyle/>
        <a:p>
          <a:endParaRPr lang="de-DE" sz="1400"/>
        </a:p>
      </dgm:t>
    </dgm:pt>
    <dgm:pt modelId="{29ED4E38-8606-424A-9B1A-333BE02E3718}" type="sibTrans" cxnId="{765F786B-2457-44C1-B54B-B25140C0F5F6}">
      <dgm:prSet/>
      <dgm:spPr/>
      <dgm:t>
        <a:bodyPr/>
        <a:lstStyle/>
        <a:p>
          <a:endParaRPr lang="de-DE" sz="1400"/>
        </a:p>
      </dgm:t>
    </dgm:pt>
    <dgm:pt modelId="{6DD4322A-85CE-4D6B-9E88-20F1E34CB10B}" type="pres">
      <dgm:prSet presAssocID="{AFDA1D26-0CFF-4939-AF0A-37B972BA6A73}" presName="linear" presStyleCnt="0">
        <dgm:presLayoutVars>
          <dgm:dir/>
          <dgm:resizeHandles val="exact"/>
        </dgm:presLayoutVars>
      </dgm:prSet>
      <dgm:spPr/>
    </dgm:pt>
    <dgm:pt modelId="{144DC101-691B-47DD-BF05-E1A0533C9AE0}" type="pres">
      <dgm:prSet presAssocID="{A6BD3AB5-6C1B-4BC0-8576-FFCB72D91401}" presName="comp" presStyleCnt="0"/>
      <dgm:spPr/>
    </dgm:pt>
    <dgm:pt modelId="{9E6051F5-BBF5-46F2-8015-17FDEA3CECC9}" type="pres">
      <dgm:prSet presAssocID="{A6BD3AB5-6C1B-4BC0-8576-FFCB72D91401}" presName="box" presStyleLbl="node1" presStyleIdx="0" presStyleCnt="3" custScaleY="89705"/>
      <dgm:spPr/>
    </dgm:pt>
    <dgm:pt modelId="{CDFDC44F-540C-44A1-B20D-6ABA37AA1A96}" type="pres">
      <dgm:prSet presAssocID="{A6BD3AB5-6C1B-4BC0-8576-FFCB72D91401}" presName="img" presStyleLbl="fgImgPlace1" presStyleIdx="0" presStyleCnt="3" custScaleX="7844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D0B4DB07-740D-4143-BD2D-7157CF533AF6}" type="pres">
      <dgm:prSet presAssocID="{A6BD3AB5-6C1B-4BC0-8576-FFCB72D91401}" presName="text" presStyleLbl="node1" presStyleIdx="0" presStyleCnt="3">
        <dgm:presLayoutVars>
          <dgm:bulletEnabled val="1"/>
        </dgm:presLayoutVars>
      </dgm:prSet>
      <dgm:spPr/>
    </dgm:pt>
    <dgm:pt modelId="{B414BCFB-1D03-4B87-8D3C-4BA17A80AE5C}" type="pres">
      <dgm:prSet presAssocID="{702CE40E-38EF-4AE9-9FC4-AC5512A57751}" presName="spacer" presStyleCnt="0"/>
      <dgm:spPr/>
    </dgm:pt>
    <dgm:pt modelId="{E48F2D98-4640-4E1F-B627-DDD119F68082}" type="pres">
      <dgm:prSet presAssocID="{181A4218-5FBD-4DEA-94A3-7AF2F8003BD6}" presName="comp" presStyleCnt="0"/>
      <dgm:spPr/>
    </dgm:pt>
    <dgm:pt modelId="{F402E959-8693-47A7-B30E-C57C5D6670EC}" type="pres">
      <dgm:prSet presAssocID="{181A4218-5FBD-4DEA-94A3-7AF2F8003BD6}" presName="box" presStyleLbl="node1" presStyleIdx="1" presStyleCnt="3" custScaleY="89705"/>
      <dgm:spPr/>
    </dgm:pt>
    <dgm:pt modelId="{569ABA53-68AE-4DAC-B475-E307A08486F1}" type="pres">
      <dgm:prSet presAssocID="{181A4218-5FBD-4DEA-94A3-7AF2F8003BD6}" presName="img" presStyleLbl="fgImgPlace1" presStyleIdx="1" presStyleCnt="3" custScaleX="7844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E9A84A9B-1878-4564-A794-0EEEFFB6FA05}" type="pres">
      <dgm:prSet presAssocID="{181A4218-5FBD-4DEA-94A3-7AF2F8003BD6}" presName="text" presStyleLbl="node1" presStyleIdx="1" presStyleCnt="3">
        <dgm:presLayoutVars>
          <dgm:bulletEnabled val="1"/>
        </dgm:presLayoutVars>
      </dgm:prSet>
      <dgm:spPr/>
    </dgm:pt>
    <dgm:pt modelId="{0DDB3F47-2AE2-42A7-98FB-0F6F83B935C5}" type="pres">
      <dgm:prSet presAssocID="{791ED8FC-D569-4CF1-9152-A83CCA2B8006}" presName="spacer" presStyleCnt="0"/>
      <dgm:spPr/>
    </dgm:pt>
    <dgm:pt modelId="{90DB49CB-401D-4267-A103-65AD3920B14A}" type="pres">
      <dgm:prSet presAssocID="{6F42630E-2F7A-4328-B614-5B91230DDD0B}" presName="comp" presStyleCnt="0"/>
      <dgm:spPr/>
    </dgm:pt>
    <dgm:pt modelId="{32F3CF35-B901-4D82-AEF6-2982019B1E83}" type="pres">
      <dgm:prSet presAssocID="{6F42630E-2F7A-4328-B614-5B91230DDD0B}" presName="box" presStyleLbl="node1" presStyleIdx="2" presStyleCnt="3" custScaleY="89705"/>
      <dgm:spPr/>
    </dgm:pt>
    <dgm:pt modelId="{E97D7887-77BB-4475-8100-0089A37B5AC7}" type="pres">
      <dgm:prSet presAssocID="{6F42630E-2F7A-4328-B614-5B91230DDD0B}" presName="img" presStyleLbl="fgImgPlace1" presStyleIdx="2" presStyleCnt="3" custScaleX="7844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FB04EFAC-4CF0-4D7B-A70E-EA06AF041178}" type="pres">
      <dgm:prSet presAssocID="{6F42630E-2F7A-4328-B614-5B91230DDD0B}" presName="text" presStyleLbl="node1" presStyleIdx="2" presStyleCnt="3">
        <dgm:presLayoutVars>
          <dgm:bulletEnabled val="1"/>
        </dgm:presLayoutVars>
      </dgm:prSet>
      <dgm:spPr/>
    </dgm:pt>
  </dgm:ptLst>
  <dgm:cxnLst>
    <dgm:cxn modelId="{43F07039-3AC3-434A-9C8C-675430373B3E}" srcId="{AFDA1D26-0CFF-4939-AF0A-37B972BA6A73}" destId="{181A4218-5FBD-4DEA-94A3-7AF2F8003BD6}" srcOrd="1" destOrd="0" parTransId="{34963B8B-F1C5-4F46-8049-DEB2FB61C01E}" sibTransId="{791ED8FC-D569-4CF1-9152-A83CCA2B8006}"/>
    <dgm:cxn modelId="{765F786B-2457-44C1-B54B-B25140C0F5F6}" srcId="{AFDA1D26-0CFF-4939-AF0A-37B972BA6A73}" destId="{6F42630E-2F7A-4328-B614-5B91230DDD0B}" srcOrd="2" destOrd="0" parTransId="{6375A8AD-2C60-4AB6-AE30-CCBCF6B1261B}" sibTransId="{29ED4E38-8606-424A-9B1A-333BE02E3718}"/>
    <dgm:cxn modelId="{19184384-7765-457D-B36F-2AEC604235EC}" type="presOf" srcId="{181A4218-5FBD-4DEA-94A3-7AF2F8003BD6}" destId="{E9A84A9B-1878-4564-A794-0EEEFFB6FA05}" srcOrd="1" destOrd="0" presId="urn:microsoft.com/office/officeart/2005/8/layout/vList4"/>
    <dgm:cxn modelId="{0EC30A85-51CD-44D9-B381-3AF0B65567F5}" type="presOf" srcId="{6F42630E-2F7A-4328-B614-5B91230DDD0B}" destId="{32F3CF35-B901-4D82-AEF6-2982019B1E83}" srcOrd="0" destOrd="0" presId="urn:microsoft.com/office/officeart/2005/8/layout/vList4"/>
    <dgm:cxn modelId="{FC077C8A-1FAD-4142-9B0A-76FB3CC35098}" type="presOf" srcId="{A6BD3AB5-6C1B-4BC0-8576-FFCB72D91401}" destId="{D0B4DB07-740D-4143-BD2D-7157CF533AF6}" srcOrd="1" destOrd="0" presId="urn:microsoft.com/office/officeart/2005/8/layout/vList4"/>
    <dgm:cxn modelId="{FEC7ECCB-9BA2-4F1D-9E2E-BD097B8302B5}" type="presOf" srcId="{AFDA1D26-0CFF-4939-AF0A-37B972BA6A73}" destId="{6DD4322A-85CE-4D6B-9E88-20F1E34CB10B}" srcOrd="0" destOrd="0" presId="urn:microsoft.com/office/officeart/2005/8/layout/vList4"/>
    <dgm:cxn modelId="{543E9ED6-ED4A-464D-96C2-F6706CF86525}" type="presOf" srcId="{181A4218-5FBD-4DEA-94A3-7AF2F8003BD6}" destId="{F402E959-8693-47A7-B30E-C57C5D6670EC}" srcOrd="0" destOrd="0" presId="urn:microsoft.com/office/officeart/2005/8/layout/vList4"/>
    <dgm:cxn modelId="{9842EFDF-AF7E-4441-8A70-8902633D93FA}" srcId="{AFDA1D26-0CFF-4939-AF0A-37B972BA6A73}" destId="{A6BD3AB5-6C1B-4BC0-8576-FFCB72D91401}" srcOrd="0" destOrd="0" parTransId="{5E6A28E1-A174-40E5-8BF5-75948B5723C4}" sibTransId="{702CE40E-38EF-4AE9-9FC4-AC5512A57751}"/>
    <dgm:cxn modelId="{0BA565EE-70C8-436F-81A7-64825E79B451}" type="presOf" srcId="{6F42630E-2F7A-4328-B614-5B91230DDD0B}" destId="{FB04EFAC-4CF0-4D7B-A70E-EA06AF041178}" srcOrd="1" destOrd="0" presId="urn:microsoft.com/office/officeart/2005/8/layout/vList4"/>
    <dgm:cxn modelId="{19236AF9-34CF-48D8-B92D-BAD2A150C8A1}" type="presOf" srcId="{A6BD3AB5-6C1B-4BC0-8576-FFCB72D91401}" destId="{9E6051F5-BBF5-46F2-8015-17FDEA3CECC9}" srcOrd="0" destOrd="0" presId="urn:microsoft.com/office/officeart/2005/8/layout/vList4"/>
    <dgm:cxn modelId="{E82E2C71-E901-48E7-9BC6-382A2DF5DCA8}" type="presParOf" srcId="{6DD4322A-85CE-4D6B-9E88-20F1E34CB10B}" destId="{144DC101-691B-47DD-BF05-E1A0533C9AE0}" srcOrd="0" destOrd="0" presId="urn:microsoft.com/office/officeart/2005/8/layout/vList4"/>
    <dgm:cxn modelId="{ABCE8FEE-C86C-4EFB-8E93-D929ADBAC2A0}" type="presParOf" srcId="{144DC101-691B-47DD-BF05-E1A0533C9AE0}" destId="{9E6051F5-BBF5-46F2-8015-17FDEA3CECC9}" srcOrd="0" destOrd="0" presId="urn:microsoft.com/office/officeart/2005/8/layout/vList4"/>
    <dgm:cxn modelId="{B1395600-878F-4777-AFC3-FAE5F0FD26CD}" type="presParOf" srcId="{144DC101-691B-47DD-BF05-E1A0533C9AE0}" destId="{CDFDC44F-540C-44A1-B20D-6ABA37AA1A96}" srcOrd="1" destOrd="0" presId="urn:microsoft.com/office/officeart/2005/8/layout/vList4"/>
    <dgm:cxn modelId="{609F9152-5273-45AB-88BD-15396185756F}" type="presParOf" srcId="{144DC101-691B-47DD-BF05-E1A0533C9AE0}" destId="{D0B4DB07-740D-4143-BD2D-7157CF533AF6}" srcOrd="2" destOrd="0" presId="urn:microsoft.com/office/officeart/2005/8/layout/vList4"/>
    <dgm:cxn modelId="{2651200B-4FB7-4B7B-B32D-21409B1F0BC5}" type="presParOf" srcId="{6DD4322A-85CE-4D6B-9E88-20F1E34CB10B}" destId="{B414BCFB-1D03-4B87-8D3C-4BA17A80AE5C}" srcOrd="1" destOrd="0" presId="urn:microsoft.com/office/officeart/2005/8/layout/vList4"/>
    <dgm:cxn modelId="{AB66A51C-3EC6-44F4-9870-708BC04C5C75}" type="presParOf" srcId="{6DD4322A-85CE-4D6B-9E88-20F1E34CB10B}" destId="{E48F2D98-4640-4E1F-B627-DDD119F68082}" srcOrd="2" destOrd="0" presId="urn:microsoft.com/office/officeart/2005/8/layout/vList4"/>
    <dgm:cxn modelId="{65D726C8-F422-4FAD-A331-5A678F9B1ED2}" type="presParOf" srcId="{E48F2D98-4640-4E1F-B627-DDD119F68082}" destId="{F402E959-8693-47A7-B30E-C57C5D6670EC}" srcOrd="0" destOrd="0" presId="urn:microsoft.com/office/officeart/2005/8/layout/vList4"/>
    <dgm:cxn modelId="{F8F3A9DC-DB21-464C-8FB9-8BBC4D5154F1}" type="presParOf" srcId="{E48F2D98-4640-4E1F-B627-DDD119F68082}" destId="{569ABA53-68AE-4DAC-B475-E307A08486F1}" srcOrd="1" destOrd="0" presId="urn:microsoft.com/office/officeart/2005/8/layout/vList4"/>
    <dgm:cxn modelId="{1780BB7A-B96C-4F0F-8094-EAD9CD14509E}" type="presParOf" srcId="{E48F2D98-4640-4E1F-B627-DDD119F68082}" destId="{E9A84A9B-1878-4564-A794-0EEEFFB6FA05}" srcOrd="2" destOrd="0" presId="urn:microsoft.com/office/officeart/2005/8/layout/vList4"/>
    <dgm:cxn modelId="{3308003C-548F-46CE-8A25-2BA1E5214D98}" type="presParOf" srcId="{6DD4322A-85CE-4D6B-9E88-20F1E34CB10B}" destId="{0DDB3F47-2AE2-42A7-98FB-0F6F83B935C5}" srcOrd="3" destOrd="0" presId="urn:microsoft.com/office/officeart/2005/8/layout/vList4"/>
    <dgm:cxn modelId="{D077B0B2-C74E-438C-A964-241036484151}" type="presParOf" srcId="{6DD4322A-85CE-4D6B-9E88-20F1E34CB10B}" destId="{90DB49CB-401D-4267-A103-65AD3920B14A}" srcOrd="4" destOrd="0" presId="urn:microsoft.com/office/officeart/2005/8/layout/vList4"/>
    <dgm:cxn modelId="{0A283CAC-AD01-4A76-896F-5F6FA36CF1E2}" type="presParOf" srcId="{90DB49CB-401D-4267-A103-65AD3920B14A}" destId="{32F3CF35-B901-4D82-AEF6-2982019B1E83}" srcOrd="0" destOrd="0" presId="urn:microsoft.com/office/officeart/2005/8/layout/vList4"/>
    <dgm:cxn modelId="{CDC326EF-A101-49AD-A34B-EAFFE6CDB063}" type="presParOf" srcId="{90DB49CB-401D-4267-A103-65AD3920B14A}" destId="{E97D7887-77BB-4475-8100-0089A37B5AC7}" srcOrd="1" destOrd="0" presId="urn:microsoft.com/office/officeart/2005/8/layout/vList4"/>
    <dgm:cxn modelId="{F247B538-2C37-4F7A-8E9C-52422DDF9FA9}" type="presParOf" srcId="{90DB49CB-401D-4267-A103-65AD3920B14A}" destId="{FB04EFAC-4CF0-4D7B-A70E-EA06AF04117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DA1D26-0CFF-4939-AF0A-37B972BA6A7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6BD3AB5-6C1B-4BC0-8576-FFCB72D91401}">
      <dgm:prSet phldrT="[Text]" custT="1"/>
      <dgm:spPr>
        <a:solidFill>
          <a:srgbClr val="9E5ECE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sz="1800" b="1" dirty="0"/>
            <a:t>Ersatz der Fenster (SL 8) </a:t>
          </a:r>
          <a:r>
            <a:rPr lang="mr-IN" sz="1800" b="1" dirty="0"/>
            <a:t>–</a:t>
          </a:r>
          <a:r>
            <a:rPr lang="de-DE" sz="1800" b="1" dirty="0"/>
            <a:t> alte Fenster </a:t>
          </a:r>
          <a:r>
            <a:rPr lang="de-DE" sz="1800" b="1" dirty="0" err="1"/>
            <a:t>Uw</a:t>
          </a:r>
          <a:r>
            <a:rPr lang="de-DE" sz="1800" b="1" dirty="0"/>
            <a:t>  (≥ 2.0 W/(m</a:t>
          </a:r>
          <a:r>
            <a:rPr lang="de-DE" sz="1800" b="1" baseline="30000" dirty="0"/>
            <a:t>2.</a:t>
          </a:r>
          <a:r>
            <a:rPr lang="de-DE" sz="1800" b="1" dirty="0"/>
            <a:t>K) </a:t>
          </a:r>
          <a:r>
            <a:rPr lang="mr-IN" sz="1800" b="1" dirty="0"/>
            <a:t>–</a:t>
          </a:r>
          <a:r>
            <a:rPr lang="de-DE" sz="1800" b="1" dirty="0"/>
            <a:t> </a:t>
          </a:r>
          <a:r>
            <a:rPr lang="de-DE" sz="1800" b="1" dirty="0" err="1"/>
            <a:t>Bsp</a:t>
          </a:r>
          <a:r>
            <a:rPr lang="de-DE" sz="1800" b="1" dirty="0"/>
            <a:t> aus Seeland (</a:t>
          </a:r>
          <a:r>
            <a:rPr lang="de-DE" sz="1800" b="1" dirty="0" err="1"/>
            <a:t>Ölh</a:t>
          </a:r>
          <a:r>
            <a:rPr lang="de-DE" sz="1800" b="1" dirty="0"/>
            <a:t>. oder FW)</a:t>
          </a:r>
        </a:p>
      </dgm:t>
    </dgm:pt>
    <dgm:pt modelId="{5E6A28E1-A174-40E5-8BF5-75948B5723C4}" type="parTrans" cxnId="{9842EFDF-AF7E-4441-8A70-8902633D93FA}">
      <dgm:prSet/>
      <dgm:spPr/>
      <dgm:t>
        <a:bodyPr/>
        <a:lstStyle/>
        <a:p>
          <a:endParaRPr lang="de-DE" sz="1400"/>
        </a:p>
      </dgm:t>
    </dgm:pt>
    <dgm:pt modelId="{702CE40E-38EF-4AE9-9FC4-AC5512A57751}" type="sibTrans" cxnId="{9842EFDF-AF7E-4441-8A70-8902633D93FA}">
      <dgm:prSet/>
      <dgm:spPr/>
      <dgm:t>
        <a:bodyPr/>
        <a:lstStyle/>
        <a:p>
          <a:endParaRPr lang="de-DE" sz="1400"/>
        </a:p>
      </dgm:t>
    </dgm:pt>
    <dgm:pt modelId="{181A4218-5FBD-4DEA-94A3-7AF2F8003BD6}">
      <dgm:prSet phldrT="[Text]" custT="1"/>
      <dgm:spPr>
        <a:solidFill>
          <a:srgbClr val="9E5ECE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CH" sz="1800" b="1" dirty="0"/>
            <a:t>Wärmedämmung von Fassade und / oder Dach (SL 9) </a:t>
          </a:r>
          <a:r>
            <a:rPr lang="mr-IN" sz="1800" b="1" dirty="0"/>
            <a:t>–</a:t>
          </a:r>
          <a:r>
            <a:rPr lang="de-CH" sz="1800" b="1" dirty="0"/>
            <a:t> alt: ≥ 0.6 W/(m2.K) + mind. 0.5 m2/m2 EBF</a:t>
          </a:r>
          <a:endParaRPr lang="de-DE" sz="1800" b="1" dirty="0"/>
        </a:p>
      </dgm:t>
    </dgm:pt>
    <dgm:pt modelId="{34963B8B-F1C5-4F46-8049-DEB2FB61C01E}" type="parTrans" cxnId="{43F07039-3AC3-434A-9C8C-675430373B3E}">
      <dgm:prSet/>
      <dgm:spPr/>
      <dgm:t>
        <a:bodyPr/>
        <a:lstStyle/>
        <a:p>
          <a:endParaRPr lang="de-DE" sz="1400"/>
        </a:p>
      </dgm:t>
    </dgm:pt>
    <dgm:pt modelId="{791ED8FC-D569-4CF1-9152-A83CCA2B8006}" type="sibTrans" cxnId="{43F07039-3AC3-434A-9C8C-675430373B3E}">
      <dgm:prSet/>
      <dgm:spPr/>
      <dgm:t>
        <a:bodyPr/>
        <a:lstStyle/>
        <a:p>
          <a:endParaRPr lang="de-DE" sz="1400"/>
        </a:p>
      </dgm:t>
    </dgm:pt>
    <dgm:pt modelId="{6F42630E-2F7A-4328-B614-5B91230DDD0B}">
      <dgm:prSet phldrT="[Text]" custT="1"/>
      <dgm:spPr>
        <a:solidFill>
          <a:srgbClr val="9E5ECE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sz="1800" b="1" dirty="0"/>
            <a:t>Kontrollierte Wohnungslüftung (SL 11) </a:t>
          </a:r>
          <a:r>
            <a:rPr lang="mr-IN" sz="1800" b="1" dirty="0"/>
            <a:t>–</a:t>
          </a:r>
          <a:r>
            <a:rPr lang="de-DE" sz="1800" b="1" dirty="0"/>
            <a:t> WRG mind. 70%</a:t>
          </a:r>
        </a:p>
      </dgm:t>
    </dgm:pt>
    <dgm:pt modelId="{6375A8AD-2C60-4AB6-AE30-CCBCF6B1261B}" type="parTrans" cxnId="{765F786B-2457-44C1-B54B-B25140C0F5F6}">
      <dgm:prSet/>
      <dgm:spPr/>
      <dgm:t>
        <a:bodyPr/>
        <a:lstStyle/>
        <a:p>
          <a:endParaRPr lang="de-DE" sz="1400"/>
        </a:p>
      </dgm:t>
    </dgm:pt>
    <dgm:pt modelId="{29ED4E38-8606-424A-9B1A-333BE02E3718}" type="sibTrans" cxnId="{765F786B-2457-44C1-B54B-B25140C0F5F6}">
      <dgm:prSet/>
      <dgm:spPr/>
      <dgm:t>
        <a:bodyPr/>
        <a:lstStyle/>
        <a:p>
          <a:endParaRPr lang="de-DE" sz="1400"/>
        </a:p>
      </dgm:t>
    </dgm:pt>
    <dgm:pt modelId="{6DD4322A-85CE-4D6B-9E88-20F1E34CB10B}" type="pres">
      <dgm:prSet presAssocID="{AFDA1D26-0CFF-4939-AF0A-37B972BA6A73}" presName="linear" presStyleCnt="0">
        <dgm:presLayoutVars>
          <dgm:dir/>
          <dgm:resizeHandles val="exact"/>
        </dgm:presLayoutVars>
      </dgm:prSet>
      <dgm:spPr/>
    </dgm:pt>
    <dgm:pt modelId="{144DC101-691B-47DD-BF05-E1A0533C9AE0}" type="pres">
      <dgm:prSet presAssocID="{A6BD3AB5-6C1B-4BC0-8576-FFCB72D91401}" presName="comp" presStyleCnt="0"/>
      <dgm:spPr/>
    </dgm:pt>
    <dgm:pt modelId="{9E6051F5-BBF5-46F2-8015-17FDEA3CECC9}" type="pres">
      <dgm:prSet presAssocID="{A6BD3AB5-6C1B-4BC0-8576-FFCB72D91401}" presName="box" presStyleLbl="node1" presStyleIdx="0" presStyleCnt="3" custScaleY="89705"/>
      <dgm:spPr/>
    </dgm:pt>
    <dgm:pt modelId="{CDFDC44F-540C-44A1-B20D-6ABA37AA1A96}" type="pres">
      <dgm:prSet presAssocID="{A6BD3AB5-6C1B-4BC0-8576-FFCB72D91401}" presName="img" presStyleLbl="fgImgPlace1" presStyleIdx="0" presStyleCnt="3" custScaleX="7844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D0B4DB07-740D-4143-BD2D-7157CF533AF6}" type="pres">
      <dgm:prSet presAssocID="{A6BD3AB5-6C1B-4BC0-8576-FFCB72D91401}" presName="text" presStyleLbl="node1" presStyleIdx="0" presStyleCnt="3">
        <dgm:presLayoutVars>
          <dgm:bulletEnabled val="1"/>
        </dgm:presLayoutVars>
      </dgm:prSet>
      <dgm:spPr/>
    </dgm:pt>
    <dgm:pt modelId="{B414BCFB-1D03-4B87-8D3C-4BA17A80AE5C}" type="pres">
      <dgm:prSet presAssocID="{702CE40E-38EF-4AE9-9FC4-AC5512A57751}" presName="spacer" presStyleCnt="0"/>
      <dgm:spPr/>
    </dgm:pt>
    <dgm:pt modelId="{E48F2D98-4640-4E1F-B627-DDD119F68082}" type="pres">
      <dgm:prSet presAssocID="{181A4218-5FBD-4DEA-94A3-7AF2F8003BD6}" presName="comp" presStyleCnt="0"/>
      <dgm:spPr/>
    </dgm:pt>
    <dgm:pt modelId="{F402E959-8693-47A7-B30E-C57C5D6670EC}" type="pres">
      <dgm:prSet presAssocID="{181A4218-5FBD-4DEA-94A3-7AF2F8003BD6}" presName="box" presStyleLbl="node1" presStyleIdx="1" presStyleCnt="3" custScaleY="89705"/>
      <dgm:spPr/>
    </dgm:pt>
    <dgm:pt modelId="{569ABA53-68AE-4DAC-B475-E307A08486F1}" type="pres">
      <dgm:prSet presAssocID="{181A4218-5FBD-4DEA-94A3-7AF2F8003BD6}" presName="img" presStyleLbl="fgImgPlace1" presStyleIdx="1" presStyleCnt="3" custScaleX="7844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E9A84A9B-1878-4564-A794-0EEEFFB6FA05}" type="pres">
      <dgm:prSet presAssocID="{181A4218-5FBD-4DEA-94A3-7AF2F8003BD6}" presName="text" presStyleLbl="node1" presStyleIdx="1" presStyleCnt="3">
        <dgm:presLayoutVars>
          <dgm:bulletEnabled val="1"/>
        </dgm:presLayoutVars>
      </dgm:prSet>
      <dgm:spPr/>
    </dgm:pt>
    <dgm:pt modelId="{0DDB3F47-2AE2-42A7-98FB-0F6F83B935C5}" type="pres">
      <dgm:prSet presAssocID="{791ED8FC-D569-4CF1-9152-A83CCA2B8006}" presName="spacer" presStyleCnt="0"/>
      <dgm:spPr/>
    </dgm:pt>
    <dgm:pt modelId="{90DB49CB-401D-4267-A103-65AD3920B14A}" type="pres">
      <dgm:prSet presAssocID="{6F42630E-2F7A-4328-B614-5B91230DDD0B}" presName="comp" presStyleCnt="0"/>
      <dgm:spPr/>
    </dgm:pt>
    <dgm:pt modelId="{32F3CF35-B901-4D82-AEF6-2982019B1E83}" type="pres">
      <dgm:prSet presAssocID="{6F42630E-2F7A-4328-B614-5B91230DDD0B}" presName="box" presStyleLbl="node1" presStyleIdx="2" presStyleCnt="3" custScaleY="89705"/>
      <dgm:spPr/>
    </dgm:pt>
    <dgm:pt modelId="{E97D7887-77BB-4475-8100-0089A37B5AC7}" type="pres">
      <dgm:prSet presAssocID="{6F42630E-2F7A-4328-B614-5B91230DDD0B}" presName="img" presStyleLbl="fgImgPlace1" presStyleIdx="2" presStyleCnt="3" custScaleX="7844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FB04EFAC-4CF0-4D7B-A70E-EA06AF041178}" type="pres">
      <dgm:prSet presAssocID="{6F42630E-2F7A-4328-B614-5B91230DDD0B}" presName="text" presStyleLbl="node1" presStyleIdx="2" presStyleCnt="3">
        <dgm:presLayoutVars>
          <dgm:bulletEnabled val="1"/>
        </dgm:presLayoutVars>
      </dgm:prSet>
      <dgm:spPr/>
    </dgm:pt>
  </dgm:ptLst>
  <dgm:cxnLst>
    <dgm:cxn modelId="{43F07039-3AC3-434A-9C8C-675430373B3E}" srcId="{AFDA1D26-0CFF-4939-AF0A-37B972BA6A73}" destId="{181A4218-5FBD-4DEA-94A3-7AF2F8003BD6}" srcOrd="1" destOrd="0" parTransId="{34963B8B-F1C5-4F46-8049-DEB2FB61C01E}" sibTransId="{791ED8FC-D569-4CF1-9152-A83CCA2B8006}"/>
    <dgm:cxn modelId="{765F786B-2457-44C1-B54B-B25140C0F5F6}" srcId="{AFDA1D26-0CFF-4939-AF0A-37B972BA6A73}" destId="{6F42630E-2F7A-4328-B614-5B91230DDD0B}" srcOrd="2" destOrd="0" parTransId="{6375A8AD-2C60-4AB6-AE30-CCBCF6B1261B}" sibTransId="{29ED4E38-8606-424A-9B1A-333BE02E3718}"/>
    <dgm:cxn modelId="{19184384-7765-457D-B36F-2AEC604235EC}" type="presOf" srcId="{181A4218-5FBD-4DEA-94A3-7AF2F8003BD6}" destId="{E9A84A9B-1878-4564-A794-0EEEFFB6FA05}" srcOrd="1" destOrd="0" presId="urn:microsoft.com/office/officeart/2005/8/layout/vList4"/>
    <dgm:cxn modelId="{0EC30A85-51CD-44D9-B381-3AF0B65567F5}" type="presOf" srcId="{6F42630E-2F7A-4328-B614-5B91230DDD0B}" destId="{32F3CF35-B901-4D82-AEF6-2982019B1E83}" srcOrd="0" destOrd="0" presId="urn:microsoft.com/office/officeart/2005/8/layout/vList4"/>
    <dgm:cxn modelId="{FC077C8A-1FAD-4142-9B0A-76FB3CC35098}" type="presOf" srcId="{A6BD3AB5-6C1B-4BC0-8576-FFCB72D91401}" destId="{D0B4DB07-740D-4143-BD2D-7157CF533AF6}" srcOrd="1" destOrd="0" presId="urn:microsoft.com/office/officeart/2005/8/layout/vList4"/>
    <dgm:cxn modelId="{FEC7ECCB-9BA2-4F1D-9E2E-BD097B8302B5}" type="presOf" srcId="{AFDA1D26-0CFF-4939-AF0A-37B972BA6A73}" destId="{6DD4322A-85CE-4D6B-9E88-20F1E34CB10B}" srcOrd="0" destOrd="0" presId="urn:microsoft.com/office/officeart/2005/8/layout/vList4"/>
    <dgm:cxn modelId="{543E9ED6-ED4A-464D-96C2-F6706CF86525}" type="presOf" srcId="{181A4218-5FBD-4DEA-94A3-7AF2F8003BD6}" destId="{F402E959-8693-47A7-B30E-C57C5D6670EC}" srcOrd="0" destOrd="0" presId="urn:microsoft.com/office/officeart/2005/8/layout/vList4"/>
    <dgm:cxn modelId="{9842EFDF-AF7E-4441-8A70-8902633D93FA}" srcId="{AFDA1D26-0CFF-4939-AF0A-37B972BA6A73}" destId="{A6BD3AB5-6C1B-4BC0-8576-FFCB72D91401}" srcOrd="0" destOrd="0" parTransId="{5E6A28E1-A174-40E5-8BF5-75948B5723C4}" sibTransId="{702CE40E-38EF-4AE9-9FC4-AC5512A57751}"/>
    <dgm:cxn modelId="{0BA565EE-70C8-436F-81A7-64825E79B451}" type="presOf" srcId="{6F42630E-2F7A-4328-B614-5B91230DDD0B}" destId="{FB04EFAC-4CF0-4D7B-A70E-EA06AF041178}" srcOrd="1" destOrd="0" presId="urn:microsoft.com/office/officeart/2005/8/layout/vList4"/>
    <dgm:cxn modelId="{19236AF9-34CF-48D8-B92D-BAD2A150C8A1}" type="presOf" srcId="{A6BD3AB5-6C1B-4BC0-8576-FFCB72D91401}" destId="{9E6051F5-BBF5-46F2-8015-17FDEA3CECC9}" srcOrd="0" destOrd="0" presId="urn:microsoft.com/office/officeart/2005/8/layout/vList4"/>
    <dgm:cxn modelId="{E82E2C71-E901-48E7-9BC6-382A2DF5DCA8}" type="presParOf" srcId="{6DD4322A-85CE-4D6B-9E88-20F1E34CB10B}" destId="{144DC101-691B-47DD-BF05-E1A0533C9AE0}" srcOrd="0" destOrd="0" presId="urn:microsoft.com/office/officeart/2005/8/layout/vList4"/>
    <dgm:cxn modelId="{ABCE8FEE-C86C-4EFB-8E93-D929ADBAC2A0}" type="presParOf" srcId="{144DC101-691B-47DD-BF05-E1A0533C9AE0}" destId="{9E6051F5-BBF5-46F2-8015-17FDEA3CECC9}" srcOrd="0" destOrd="0" presId="urn:microsoft.com/office/officeart/2005/8/layout/vList4"/>
    <dgm:cxn modelId="{B1395600-878F-4777-AFC3-FAE5F0FD26CD}" type="presParOf" srcId="{144DC101-691B-47DD-BF05-E1A0533C9AE0}" destId="{CDFDC44F-540C-44A1-B20D-6ABA37AA1A96}" srcOrd="1" destOrd="0" presId="urn:microsoft.com/office/officeart/2005/8/layout/vList4"/>
    <dgm:cxn modelId="{609F9152-5273-45AB-88BD-15396185756F}" type="presParOf" srcId="{144DC101-691B-47DD-BF05-E1A0533C9AE0}" destId="{D0B4DB07-740D-4143-BD2D-7157CF533AF6}" srcOrd="2" destOrd="0" presId="urn:microsoft.com/office/officeart/2005/8/layout/vList4"/>
    <dgm:cxn modelId="{2651200B-4FB7-4B7B-B32D-21409B1F0BC5}" type="presParOf" srcId="{6DD4322A-85CE-4D6B-9E88-20F1E34CB10B}" destId="{B414BCFB-1D03-4B87-8D3C-4BA17A80AE5C}" srcOrd="1" destOrd="0" presId="urn:microsoft.com/office/officeart/2005/8/layout/vList4"/>
    <dgm:cxn modelId="{AB66A51C-3EC6-44F4-9870-708BC04C5C75}" type="presParOf" srcId="{6DD4322A-85CE-4D6B-9E88-20F1E34CB10B}" destId="{E48F2D98-4640-4E1F-B627-DDD119F68082}" srcOrd="2" destOrd="0" presId="urn:microsoft.com/office/officeart/2005/8/layout/vList4"/>
    <dgm:cxn modelId="{65D726C8-F422-4FAD-A331-5A678F9B1ED2}" type="presParOf" srcId="{E48F2D98-4640-4E1F-B627-DDD119F68082}" destId="{F402E959-8693-47A7-B30E-C57C5D6670EC}" srcOrd="0" destOrd="0" presId="urn:microsoft.com/office/officeart/2005/8/layout/vList4"/>
    <dgm:cxn modelId="{F8F3A9DC-DB21-464C-8FB9-8BBC4D5154F1}" type="presParOf" srcId="{E48F2D98-4640-4E1F-B627-DDD119F68082}" destId="{569ABA53-68AE-4DAC-B475-E307A08486F1}" srcOrd="1" destOrd="0" presId="urn:microsoft.com/office/officeart/2005/8/layout/vList4"/>
    <dgm:cxn modelId="{1780BB7A-B96C-4F0F-8094-EAD9CD14509E}" type="presParOf" srcId="{E48F2D98-4640-4E1F-B627-DDD119F68082}" destId="{E9A84A9B-1878-4564-A794-0EEEFFB6FA05}" srcOrd="2" destOrd="0" presId="urn:microsoft.com/office/officeart/2005/8/layout/vList4"/>
    <dgm:cxn modelId="{3308003C-548F-46CE-8A25-2BA1E5214D98}" type="presParOf" srcId="{6DD4322A-85CE-4D6B-9E88-20F1E34CB10B}" destId="{0DDB3F47-2AE2-42A7-98FB-0F6F83B935C5}" srcOrd="3" destOrd="0" presId="urn:microsoft.com/office/officeart/2005/8/layout/vList4"/>
    <dgm:cxn modelId="{D077B0B2-C74E-438C-A964-241036484151}" type="presParOf" srcId="{6DD4322A-85CE-4D6B-9E88-20F1E34CB10B}" destId="{90DB49CB-401D-4267-A103-65AD3920B14A}" srcOrd="4" destOrd="0" presId="urn:microsoft.com/office/officeart/2005/8/layout/vList4"/>
    <dgm:cxn modelId="{0A283CAC-AD01-4A76-896F-5F6FA36CF1E2}" type="presParOf" srcId="{90DB49CB-401D-4267-A103-65AD3920B14A}" destId="{32F3CF35-B901-4D82-AEF6-2982019B1E83}" srcOrd="0" destOrd="0" presId="urn:microsoft.com/office/officeart/2005/8/layout/vList4"/>
    <dgm:cxn modelId="{CDC326EF-A101-49AD-A34B-EAFFE6CDB063}" type="presParOf" srcId="{90DB49CB-401D-4267-A103-65AD3920B14A}" destId="{E97D7887-77BB-4475-8100-0089A37B5AC7}" srcOrd="1" destOrd="0" presId="urn:microsoft.com/office/officeart/2005/8/layout/vList4"/>
    <dgm:cxn modelId="{F247B538-2C37-4F7A-8E9C-52422DDF9FA9}" type="presParOf" srcId="{90DB49CB-401D-4267-A103-65AD3920B14A}" destId="{FB04EFAC-4CF0-4D7B-A70E-EA06AF04117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051F5-BBF5-46F2-8015-17FDEA3CECC9}">
      <dsp:nvSpPr>
        <dsp:cNvPr id="0" name=""/>
        <dsp:cNvSpPr/>
      </dsp:nvSpPr>
      <dsp:spPr>
        <a:xfrm>
          <a:off x="0" y="0"/>
          <a:ext cx="5402530" cy="664035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800" b="1" kern="1200" dirty="0">
              <a:solidFill>
                <a:schemeClr val="bg1"/>
              </a:solidFill>
            </a:rPr>
            <a:t>Holzfeuerung (SL 2) </a:t>
          </a:r>
          <a:r>
            <a:rPr lang="mr-IN" sz="1800" b="1" kern="1200" dirty="0">
              <a:solidFill>
                <a:schemeClr val="bg1"/>
              </a:solidFill>
            </a:rPr>
            <a:t>–</a:t>
          </a:r>
          <a:r>
            <a:rPr lang="de-CH" sz="1800" b="1" kern="1200" dirty="0">
              <a:solidFill>
                <a:schemeClr val="bg1"/>
              </a:solidFill>
            </a:rPr>
            <a:t> inkl. Anteil Warmwasser</a:t>
          </a:r>
          <a:endParaRPr lang="de-DE" sz="1800" b="1" kern="1200" dirty="0">
            <a:solidFill>
              <a:schemeClr val="bg1"/>
            </a:solidFill>
          </a:endParaRPr>
        </a:p>
      </dsp:txBody>
      <dsp:txXfrm>
        <a:off x="1154530" y="0"/>
        <a:ext cx="4247999" cy="664035"/>
      </dsp:txXfrm>
    </dsp:sp>
    <dsp:sp modelId="{CDFDC44F-540C-44A1-B20D-6ABA37AA1A96}">
      <dsp:nvSpPr>
        <dsp:cNvPr id="0" name=""/>
        <dsp:cNvSpPr/>
      </dsp:nvSpPr>
      <dsp:spPr>
        <a:xfrm>
          <a:off x="190475" y="35920"/>
          <a:ext cx="847602" cy="59219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02E959-8693-47A7-B30E-C57C5D6670EC}">
      <dsp:nvSpPr>
        <dsp:cNvPr id="0" name=""/>
        <dsp:cNvSpPr/>
      </dsp:nvSpPr>
      <dsp:spPr>
        <a:xfrm>
          <a:off x="0" y="738060"/>
          <a:ext cx="5402530" cy="664035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800" b="1" kern="1200" dirty="0">
              <a:solidFill>
                <a:schemeClr val="bg1"/>
              </a:solidFill>
            </a:rPr>
            <a:t>Grundlast-Wärmeerzeuger erneuerbar mit bivalent betriebenem fossilem Spitzenlastkessel (SL 10)</a:t>
          </a:r>
          <a:endParaRPr lang="de-DE" sz="1800" b="1" kern="1200" dirty="0">
            <a:solidFill>
              <a:schemeClr val="bg1"/>
            </a:solidFill>
          </a:endParaRPr>
        </a:p>
      </dsp:txBody>
      <dsp:txXfrm>
        <a:off x="1154530" y="738060"/>
        <a:ext cx="4247999" cy="664035"/>
      </dsp:txXfrm>
    </dsp:sp>
    <dsp:sp modelId="{569ABA53-68AE-4DAC-B475-E307A08486F1}">
      <dsp:nvSpPr>
        <dsp:cNvPr id="0" name=""/>
        <dsp:cNvSpPr/>
      </dsp:nvSpPr>
      <dsp:spPr>
        <a:xfrm>
          <a:off x="190475" y="773980"/>
          <a:ext cx="847602" cy="59219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F3CF35-B901-4D82-AEF6-2982019B1E83}">
      <dsp:nvSpPr>
        <dsp:cNvPr id="0" name=""/>
        <dsp:cNvSpPr/>
      </dsp:nvSpPr>
      <dsp:spPr>
        <a:xfrm>
          <a:off x="0" y="1476120"/>
          <a:ext cx="5402530" cy="664035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800" b="1" kern="1200" dirty="0">
              <a:solidFill>
                <a:schemeClr val="bg1"/>
              </a:solidFill>
            </a:rPr>
            <a:t>Wärmepumpe mit Erdsonde, Wasser oder Aussenluft (SL 3) </a:t>
          </a:r>
          <a:r>
            <a:rPr lang="mr-IN" sz="1800" b="1" kern="1200" dirty="0">
              <a:solidFill>
                <a:schemeClr val="bg1"/>
              </a:solidFill>
            </a:rPr>
            <a:t>–</a:t>
          </a:r>
          <a:r>
            <a:rPr lang="de-CH" sz="1800" b="1" kern="1200" dirty="0">
              <a:solidFill>
                <a:schemeClr val="bg1"/>
              </a:solidFill>
            </a:rPr>
            <a:t> inkl. Warmwasser ganzjährig</a:t>
          </a:r>
          <a:endParaRPr lang="de-DE" sz="1800" b="1" kern="1200" dirty="0">
            <a:solidFill>
              <a:schemeClr val="bg1"/>
            </a:solidFill>
          </a:endParaRPr>
        </a:p>
      </dsp:txBody>
      <dsp:txXfrm>
        <a:off x="1154530" y="1476120"/>
        <a:ext cx="4247999" cy="664035"/>
      </dsp:txXfrm>
    </dsp:sp>
    <dsp:sp modelId="{E97D7887-77BB-4475-8100-0089A37B5AC7}">
      <dsp:nvSpPr>
        <dsp:cNvPr id="0" name=""/>
        <dsp:cNvSpPr/>
      </dsp:nvSpPr>
      <dsp:spPr>
        <a:xfrm>
          <a:off x="190475" y="1512041"/>
          <a:ext cx="847602" cy="59219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051F5-BBF5-46F2-8015-17FDEA3CECC9}">
      <dsp:nvSpPr>
        <dsp:cNvPr id="0" name=""/>
        <dsp:cNvSpPr/>
      </dsp:nvSpPr>
      <dsp:spPr>
        <a:xfrm>
          <a:off x="0" y="0"/>
          <a:ext cx="5402530" cy="68504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800" b="1" kern="1200" dirty="0"/>
            <a:t>Fernwärmeanschluss (SL 5)</a:t>
          </a:r>
          <a:endParaRPr lang="de-DE" sz="1800" b="1" kern="1200" dirty="0"/>
        </a:p>
      </dsp:txBody>
      <dsp:txXfrm>
        <a:off x="1156872" y="0"/>
        <a:ext cx="4245657" cy="685042"/>
      </dsp:txXfrm>
    </dsp:sp>
    <dsp:sp modelId="{CDFDC44F-540C-44A1-B20D-6ABA37AA1A96}">
      <dsp:nvSpPr>
        <dsp:cNvPr id="0" name=""/>
        <dsp:cNvSpPr/>
      </dsp:nvSpPr>
      <dsp:spPr>
        <a:xfrm>
          <a:off x="192817" y="37056"/>
          <a:ext cx="847602" cy="6109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02E959-8693-47A7-B30E-C57C5D6670EC}">
      <dsp:nvSpPr>
        <dsp:cNvPr id="0" name=""/>
        <dsp:cNvSpPr/>
      </dsp:nvSpPr>
      <dsp:spPr>
        <a:xfrm>
          <a:off x="0" y="761408"/>
          <a:ext cx="5402530" cy="68504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mit Erdgas angetriebene </a:t>
          </a:r>
          <a:r>
            <a:rPr lang="de-DE" sz="1800" b="1" kern="1200" dirty="0" err="1"/>
            <a:t>Wärmepum-pe</a:t>
          </a:r>
          <a:r>
            <a:rPr lang="de-DE" sz="1800" b="1" kern="1200" dirty="0"/>
            <a:t> (SL 4) </a:t>
          </a:r>
          <a:r>
            <a:rPr lang="mr-IN" sz="1800" b="1" kern="1200" dirty="0"/>
            <a:t>–</a:t>
          </a:r>
          <a:r>
            <a:rPr lang="de-DE" sz="1800" b="1" kern="1200" dirty="0"/>
            <a:t> inkl. WW und &gt; 120%</a:t>
          </a:r>
        </a:p>
      </dsp:txBody>
      <dsp:txXfrm>
        <a:off x="1156872" y="761408"/>
        <a:ext cx="4245657" cy="685042"/>
      </dsp:txXfrm>
    </dsp:sp>
    <dsp:sp modelId="{569ABA53-68AE-4DAC-B475-E307A08486F1}">
      <dsp:nvSpPr>
        <dsp:cNvPr id="0" name=""/>
        <dsp:cNvSpPr/>
      </dsp:nvSpPr>
      <dsp:spPr>
        <a:xfrm>
          <a:off x="192817" y="798465"/>
          <a:ext cx="847602" cy="6109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F3CF35-B901-4D82-AEF6-2982019B1E83}">
      <dsp:nvSpPr>
        <dsp:cNvPr id="0" name=""/>
        <dsp:cNvSpPr/>
      </dsp:nvSpPr>
      <dsp:spPr>
        <a:xfrm>
          <a:off x="0" y="1522817"/>
          <a:ext cx="5402530" cy="685042"/>
        </a:xfrm>
        <a:prstGeom prst="roundRect">
          <a:avLst>
            <a:gd name="adj" fmla="val 10000"/>
          </a:avLst>
        </a:prstGeom>
        <a:solidFill>
          <a:schemeClr val="accent4"/>
        </a:solidFill>
        <a:ln w="19050">
          <a:solidFill>
            <a:schemeClr val="bg1">
              <a:lumMod val="9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mit erneuerbarem Gas / Biogas  (SL 12) </a:t>
          </a:r>
          <a:r>
            <a:rPr lang="mr-IN" sz="1800" b="1" kern="1200" dirty="0"/>
            <a:t>–</a:t>
          </a:r>
          <a:r>
            <a:rPr lang="de-DE" sz="1800" b="1" kern="1200" dirty="0"/>
            <a:t> 50% mehr als Standardprodukt</a:t>
          </a:r>
        </a:p>
      </dsp:txBody>
      <dsp:txXfrm>
        <a:off x="1156872" y="1522817"/>
        <a:ext cx="4245657" cy="685042"/>
      </dsp:txXfrm>
    </dsp:sp>
    <dsp:sp modelId="{E97D7887-77BB-4475-8100-0089A37B5AC7}">
      <dsp:nvSpPr>
        <dsp:cNvPr id="0" name=""/>
        <dsp:cNvSpPr/>
      </dsp:nvSpPr>
      <dsp:spPr>
        <a:xfrm>
          <a:off x="192817" y="1559874"/>
          <a:ext cx="847602" cy="6109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051F5-BBF5-46F2-8015-17FDEA3CECC9}">
      <dsp:nvSpPr>
        <dsp:cNvPr id="0" name=""/>
        <dsp:cNvSpPr/>
      </dsp:nvSpPr>
      <dsp:spPr>
        <a:xfrm>
          <a:off x="0" y="0"/>
          <a:ext cx="4881552" cy="66991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Thermische Sonnenkollektoren (SL 1) </a:t>
          </a:r>
          <a:r>
            <a:rPr lang="mr-IN" sz="1800" b="1" kern="1200" dirty="0"/>
            <a:t>–</a:t>
          </a:r>
          <a:r>
            <a:rPr lang="de-DE" sz="1800" b="1" kern="1200" dirty="0"/>
            <a:t> mind. 2% EBF</a:t>
          </a:r>
        </a:p>
      </dsp:txBody>
      <dsp:txXfrm>
        <a:off x="1050990" y="0"/>
        <a:ext cx="3830561" cy="669918"/>
      </dsp:txXfrm>
    </dsp:sp>
    <dsp:sp modelId="{CDFDC44F-540C-44A1-B20D-6ABA37AA1A96}">
      <dsp:nvSpPr>
        <dsp:cNvPr id="0" name=""/>
        <dsp:cNvSpPr/>
      </dsp:nvSpPr>
      <dsp:spPr>
        <a:xfrm>
          <a:off x="179901" y="36238"/>
          <a:ext cx="765866" cy="5974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02E959-8693-47A7-B30E-C57C5D6670EC}">
      <dsp:nvSpPr>
        <dsp:cNvPr id="0" name=""/>
        <dsp:cNvSpPr/>
      </dsp:nvSpPr>
      <dsp:spPr>
        <a:xfrm>
          <a:off x="0" y="744598"/>
          <a:ext cx="4881552" cy="66991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Wärmekraftkopplung</a:t>
          </a:r>
          <a:r>
            <a:rPr lang="de-CH" sz="1800" b="1" kern="1200" dirty="0"/>
            <a:t> (SL 6) </a:t>
          </a:r>
          <a:r>
            <a:rPr lang="mr-IN" sz="1800" b="1" kern="1200" dirty="0"/>
            <a:t>–</a:t>
          </a:r>
          <a:r>
            <a:rPr lang="de-CH" sz="1800" b="1" kern="1200" dirty="0"/>
            <a:t> Wirkungsgrade definiert</a:t>
          </a:r>
          <a:endParaRPr lang="de-DE" sz="1800" b="1" kern="1200" dirty="0"/>
        </a:p>
      </dsp:txBody>
      <dsp:txXfrm>
        <a:off x="1050990" y="744598"/>
        <a:ext cx="3830561" cy="669918"/>
      </dsp:txXfrm>
    </dsp:sp>
    <dsp:sp modelId="{569ABA53-68AE-4DAC-B475-E307A08486F1}">
      <dsp:nvSpPr>
        <dsp:cNvPr id="0" name=""/>
        <dsp:cNvSpPr/>
      </dsp:nvSpPr>
      <dsp:spPr>
        <a:xfrm>
          <a:off x="179901" y="780836"/>
          <a:ext cx="765866" cy="5974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F3CF35-B901-4D82-AEF6-2982019B1E83}">
      <dsp:nvSpPr>
        <dsp:cNvPr id="0" name=""/>
        <dsp:cNvSpPr/>
      </dsp:nvSpPr>
      <dsp:spPr>
        <a:xfrm>
          <a:off x="0" y="1489196"/>
          <a:ext cx="4881552" cy="66991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Warmwasserwärmepumpe mit Photovoltaikanlage</a:t>
          </a:r>
          <a:r>
            <a:rPr lang="de-CH" sz="1800" b="1" kern="1200" dirty="0"/>
            <a:t> (SL </a:t>
          </a:r>
          <a:r>
            <a:rPr lang="de-CH" sz="1800" b="1" kern="1200"/>
            <a:t>7)</a:t>
          </a:r>
          <a:r>
            <a:rPr lang="de-DE" sz="1800" b="1" kern="1200"/>
            <a:t> </a:t>
          </a:r>
          <a:r>
            <a:rPr lang="mr-IN" sz="1800" b="1" kern="1200"/>
            <a:t>–</a:t>
          </a:r>
          <a:r>
            <a:rPr lang="de-DE" sz="1800" b="1" kern="1200"/>
            <a:t> 5 Wp/m2 EBF</a:t>
          </a:r>
          <a:endParaRPr lang="de-DE" sz="1800" b="1" kern="1200" dirty="0"/>
        </a:p>
      </dsp:txBody>
      <dsp:txXfrm>
        <a:off x="1050990" y="1489196"/>
        <a:ext cx="3830561" cy="669918"/>
      </dsp:txXfrm>
    </dsp:sp>
    <dsp:sp modelId="{E97D7887-77BB-4475-8100-0089A37B5AC7}">
      <dsp:nvSpPr>
        <dsp:cNvPr id="0" name=""/>
        <dsp:cNvSpPr/>
      </dsp:nvSpPr>
      <dsp:spPr>
        <a:xfrm>
          <a:off x="179901" y="1525435"/>
          <a:ext cx="765866" cy="5974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051F5-BBF5-46F2-8015-17FDEA3CECC9}">
      <dsp:nvSpPr>
        <dsp:cNvPr id="0" name=""/>
        <dsp:cNvSpPr/>
      </dsp:nvSpPr>
      <dsp:spPr>
        <a:xfrm>
          <a:off x="0" y="0"/>
          <a:ext cx="4881552" cy="656261"/>
        </a:xfrm>
        <a:prstGeom prst="roundRect">
          <a:avLst>
            <a:gd name="adj" fmla="val 10000"/>
          </a:avLst>
        </a:prstGeom>
        <a:solidFill>
          <a:srgbClr val="9E5EC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Ersatz der Fenster (SL 8) </a:t>
          </a:r>
          <a:r>
            <a:rPr lang="mr-IN" sz="1800" b="1" kern="1200" dirty="0"/>
            <a:t>–</a:t>
          </a:r>
          <a:r>
            <a:rPr lang="de-DE" sz="1800" b="1" kern="1200" dirty="0"/>
            <a:t> alte Fenster </a:t>
          </a:r>
          <a:r>
            <a:rPr lang="de-DE" sz="1800" b="1" kern="1200" dirty="0" err="1"/>
            <a:t>Uw</a:t>
          </a:r>
          <a:r>
            <a:rPr lang="de-DE" sz="1800" b="1" kern="1200" dirty="0"/>
            <a:t>  (≥ 2.0 W/(m</a:t>
          </a:r>
          <a:r>
            <a:rPr lang="de-DE" sz="1800" b="1" kern="1200" baseline="30000" dirty="0"/>
            <a:t>2.</a:t>
          </a:r>
          <a:r>
            <a:rPr lang="de-DE" sz="1800" b="1" kern="1200" dirty="0"/>
            <a:t>K) </a:t>
          </a:r>
          <a:r>
            <a:rPr lang="mr-IN" sz="1800" b="1" kern="1200" dirty="0"/>
            <a:t>–</a:t>
          </a:r>
          <a:r>
            <a:rPr lang="de-DE" sz="1800" b="1" kern="1200" dirty="0"/>
            <a:t> </a:t>
          </a:r>
          <a:r>
            <a:rPr lang="de-DE" sz="1800" b="1" kern="1200" dirty="0" err="1"/>
            <a:t>Bsp</a:t>
          </a:r>
          <a:r>
            <a:rPr lang="de-DE" sz="1800" b="1" kern="1200" dirty="0"/>
            <a:t> aus Seeland (</a:t>
          </a:r>
          <a:r>
            <a:rPr lang="de-DE" sz="1800" b="1" kern="1200" dirty="0" err="1"/>
            <a:t>Ölh</a:t>
          </a:r>
          <a:r>
            <a:rPr lang="de-DE" sz="1800" b="1" kern="1200" dirty="0"/>
            <a:t>. oder FW)</a:t>
          </a:r>
        </a:p>
      </dsp:txBody>
      <dsp:txXfrm>
        <a:off x="1049468" y="0"/>
        <a:ext cx="3832083" cy="656261"/>
      </dsp:txXfrm>
    </dsp:sp>
    <dsp:sp modelId="{CDFDC44F-540C-44A1-B20D-6ABA37AA1A96}">
      <dsp:nvSpPr>
        <dsp:cNvPr id="0" name=""/>
        <dsp:cNvSpPr/>
      </dsp:nvSpPr>
      <dsp:spPr>
        <a:xfrm>
          <a:off x="178379" y="35499"/>
          <a:ext cx="765866" cy="5852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02E959-8693-47A7-B30E-C57C5D6670EC}">
      <dsp:nvSpPr>
        <dsp:cNvPr id="0" name=""/>
        <dsp:cNvSpPr/>
      </dsp:nvSpPr>
      <dsp:spPr>
        <a:xfrm>
          <a:off x="0" y="729418"/>
          <a:ext cx="4881552" cy="656261"/>
        </a:xfrm>
        <a:prstGeom prst="roundRect">
          <a:avLst>
            <a:gd name="adj" fmla="val 10000"/>
          </a:avLst>
        </a:prstGeom>
        <a:solidFill>
          <a:srgbClr val="9E5EC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800" b="1" kern="1200" dirty="0"/>
            <a:t>Wärmedämmung von Fassade und / oder Dach (SL 9) </a:t>
          </a:r>
          <a:r>
            <a:rPr lang="mr-IN" sz="1800" b="1" kern="1200" dirty="0"/>
            <a:t>–</a:t>
          </a:r>
          <a:r>
            <a:rPr lang="de-CH" sz="1800" b="1" kern="1200" dirty="0"/>
            <a:t> alt: ≥ 0.6 W/(m2.K) + mind. 0.5 m2/m2 EBF</a:t>
          </a:r>
          <a:endParaRPr lang="de-DE" sz="1800" b="1" kern="1200" dirty="0"/>
        </a:p>
      </dsp:txBody>
      <dsp:txXfrm>
        <a:off x="1049468" y="729418"/>
        <a:ext cx="3832083" cy="656261"/>
      </dsp:txXfrm>
    </dsp:sp>
    <dsp:sp modelId="{569ABA53-68AE-4DAC-B475-E307A08486F1}">
      <dsp:nvSpPr>
        <dsp:cNvPr id="0" name=""/>
        <dsp:cNvSpPr/>
      </dsp:nvSpPr>
      <dsp:spPr>
        <a:xfrm>
          <a:off x="178379" y="764918"/>
          <a:ext cx="765866" cy="5852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F3CF35-B901-4D82-AEF6-2982019B1E83}">
      <dsp:nvSpPr>
        <dsp:cNvPr id="0" name=""/>
        <dsp:cNvSpPr/>
      </dsp:nvSpPr>
      <dsp:spPr>
        <a:xfrm>
          <a:off x="0" y="1458837"/>
          <a:ext cx="4881552" cy="656261"/>
        </a:xfrm>
        <a:prstGeom prst="roundRect">
          <a:avLst>
            <a:gd name="adj" fmla="val 10000"/>
          </a:avLst>
        </a:prstGeom>
        <a:solidFill>
          <a:srgbClr val="9E5EC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Kontrollierte Wohnungslüftung (SL 11) </a:t>
          </a:r>
          <a:r>
            <a:rPr lang="mr-IN" sz="1800" b="1" kern="1200" dirty="0"/>
            <a:t>–</a:t>
          </a:r>
          <a:r>
            <a:rPr lang="de-DE" sz="1800" b="1" kern="1200" dirty="0"/>
            <a:t> WRG mind. 70%</a:t>
          </a:r>
        </a:p>
      </dsp:txBody>
      <dsp:txXfrm>
        <a:off x="1049468" y="1458837"/>
        <a:ext cx="3832083" cy="656261"/>
      </dsp:txXfrm>
    </dsp:sp>
    <dsp:sp modelId="{E97D7887-77BB-4475-8100-0089A37B5AC7}">
      <dsp:nvSpPr>
        <dsp:cNvPr id="0" name=""/>
        <dsp:cNvSpPr/>
      </dsp:nvSpPr>
      <dsp:spPr>
        <a:xfrm>
          <a:off x="178379" y="1494337"/>
          <a:ext cx="765866" cy="5852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0.67459</cdr:x>
      <cdr:y>0.85448</cdr:y>
    </cdr:from>
    <cdr:to>
      <cdr:x>0.71264</cdr:x>
      <cdr:y>0.90238</cdr:y>
    </cdr:to>
    <cdr:cxnSp macro="">
      <cdr:nvCxnSpPr>
        <cdr:cNvPr id="2" name="Gerader Verbinder 1">
          <a:extLst xmlns:a="http://schemas.openxmlformats.org/drawingml/2006/main">
            <a:ext uri="{FF2B5EF4-FFF2-40B4-BE49-F238E27FC236}">
              <a16:creationId xmlns:a16="http://schemas.microsoft.com/office/drawing/2014/main" id="{A06BAC98-C93D-F154-137F-24BE96E34241}"/>
            </a:ext>
          </a:extLst>
        </cdr:cNvPr>
        <cdr:cNvCxnSpPr/>
      </cdr:nvCxnSpPr>
      <cdr:spPr>
        <a:xfrm xmlns:a="http://schemas.openxmlformats.org/drawingml/2006/main" flipH="1">
          <a:off x="4226099" y="3416241"/>
          <a:ext cx="238397" cy="19150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accent6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2479" y="249029"/>
            <a:ext cx="4282476" cy="336706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  <a:endParaRPr lang="de-CH" sz="9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092527" y="249029"/>
            <a:ext cx="1232669" cy="336706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22.03.2023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2479" y="9215733"/>
            <a:ext cx="4282476" cy="35969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092527" y="9215735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‹Nr.›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504825" y="1352550"/>
            <a:ext cx="6035675" cy="3395663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68425" y="9731762"/>
            <a:ext cx="2210808" cy="1948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14612" y="9731762"/>
            <a:ext cx="863510" cy="1948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66621" y="5041490"/>
            <a:ext cx="5511501" cy="422124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192602" y="462286"/>
            <a:ext cx="2076877" cy="201618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22.03.2023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57978" y="468975"/>
            <a:ext cx="3220500" cy="19492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04825" y="1352550"/>
            <a:ext cx="6035675" cy="33956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8368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04825" y="1352550"/>
            <a:ext cx="6035675" cy="33956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25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54092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90734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793EF1-645B-465C-A01D-5202E32A5B2E}" type="slidenum">
              <a:rPr lang="de-CH" altLang="de-DE" smtClean="0"/>
              <a:pPr eaLnBrk="1" hangingPunct="1"/>
              <a:t>10</a:t>
            </a:fld>
            <a:endParaRPr lang="de-CH" altLang="de-DE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150" y="504825"/>
            <a:ext cx="6343650" cy="35687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384" y="5118725"/>
            <a:ext cx="4941113" cy="484931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555556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04825" y="1352550"/>
            <a:ext cx="6035675" cy="33956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52092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04825" y="1352550"/>
            <a:ext cx="6035675" cy="33956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5130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04825" y="1352550"/>
            <a:ext cx="6035675" cy="33956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51339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04825" y="1352550"/>
            <a:ext cx="6035675" cy="33956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3017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15900" y="1468438"/>
            <a:ext cx="6551613" cy="36861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22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71958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04825" y="1352550"/>
            <a:ext cx="6035675" cy="33956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24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08584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rgbClr val="AEDE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191344" y="188640"/>
            <a:ext cx="1728192" cy="864096"/>
          </a:xfrm>
          <a:prstGeom prst="rect">
            <a:avLst/>
          </a:prstGeom>
          <a:solidFill>
            <a:srgbClr val="AE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3" name="Referent/-in Direktion Amt"/>
          <p:cNvSpPr>
            <a:spLocks noGrp="1"/>
          </p:cNvSpPr>
          <p:nvPr>
            <p:ph type="body" sz="quarter" idx="18" hasCustomPrompt="1"/>
          </p:nvPr>
        </p:nvSpPr>
        <p:spPr>
          <a:xfrm>
            <a:off x="983432" y="5589240"/>
            <a:ext cx="5256212" cy="658812"/>
          </a:xfrm>
        </p:spPr>
        <p:txBody>
          <a:bodyPr/>
          <a:lstStyle>
            <a:lvl1pPr>
              <a:defRPr sz="1600" baseline="0"/>
            </a:lvl1pPr>
          </a:lstStyle>
          <a:p>
            <a:pPr lvl="0"/>
            <a:r>
              <a:rPr lang="de-CH" dirty="0"/>
              <a:t>Vorname Name, Funktion</a:t>
            </a:r>
            <a:br>
              <a:rPr lang="de-CH" dirty="0"/>
            </a:br>
            <a:r>
              <a:rPr lang="de-CH" dirty="0"/>
              <a:t>Amt für Umwelt und Energie</a:t>
            </a:r>
          </a:p>
        </p:txBody>
      </p:sp>
      <p:sp>
        <p:nvSpPr>
          <p:cNvPr id="18" name="Datum"/>
          <p:cNvSpPr>
            <a:spLocks noGrp="1"/>
          </p:cNvSpPr>
          <p:nvPr>
            <p:ph type="body" sz="quarter" idx="20" hasCustomPrompt="1"/>
          </p:nvPr>
        </p:nvSpPr>
        <p:spPr>
          <a:xfrm>
            <a:off x="9983788" y="6525343"/>
            <a:ext cx="1441450" cy="108001"/>
          </a:xfrm>
        </p:spPr>
        <p:txBody>
          <a:bodyPr/>
          <a:lstStyle>
            <a:lvl1pPr algn="r">
              <a:defRPr sz="820"/>
            </a:lvl1pPr>
            <a:lvl2pPr>
              <a:defRPr sz="820"/>
            </a:lvl2pPr>
            <a:lvl3pPr>
              <a:defRPr sz="820"/>
            </a:lvl3pPr>
            <a:lvl4pPr>
              <a:defRPr sz="820"/>
            </a:lvl4pPr>
            <a:lvl5pPr>
              <a:defRPr sz="820"/>
            </a:lvl5pPr>
          </a:lstStyle>
          <a:p>
            <a:pPr lvl="0"/>
            <a:r>
              <a:rPr lang="de-DE" dirty="0"/>
              <a:t>Datum</a:t>
            </a:r>
            <a:endParaRPr lang="de-CH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0"/>
            <a:ext cx="1869849" cy="1087200"/>
          </a:xfrm>
          <a:prstGeom prst="rect">
            <a:avLst/>
          </a:prstGeom>
        </p:spPr>
      </p:pic>
      <p:sp>
        <p:nvSpPr>
          <p:cNvPr id="12" name="Ellipse 11"/>
          <p:cNvSpPr/>
          <p:nvPr userDrawn="1"/>
        </p:nvSpPr>
        <p:spPr>
          <a:xfrm>
            <a:off x="6096000" y="1916832"/>
            <a:ext cx="7056784" cy="71287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3140968"/>
            <a:ext cx="4618403" cy="2996854"/>
          </a:xfrm>
          <a:prstGeom prst="rect">
            <a:avLst/>
          </a:prstGeom>
          <a:noFill/>
        </p:spPr>
      </p:pic>
      <p:sp>
        <p:nvSpPr>
          <p:cNvPr id="17" name="Rechteck 16"/>
          <p:cNvSpPr/>
          <p:nvPr userDrawn="1"/>
        </p:nvSpPr>
        <p:spPr>
          <a:xfrm>
            <a:off x="7248128" y="3152373"/>
            <a:ext cx="4680520" cy="3456384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1852613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4400"/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2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644703"/>
            <a:ext cx="8496300" cy="1670986"/>
          </a:xfrm>
        </p:spPr>
        <p:txBody>
          <a:bodyPr/>
          <a:lstStyle>
            <a:lvl1pPr marL="0" indent="0" algn="l">
              <a:buNone/>
              <a:defRPr sz="44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r>
              <a:rPr lang="de-CH" dirty="0"/>
              <a:t> hinzufügen</a:t>
            </a:r>
          </a:p>
        </p:txBody>
      </p:sp>
    </p:spTree>
    <p:extLst>
      <p:ext uri="{BB962C8B-B14F-4D97-AF65-F5344CB8AC3E}">
        <p14:creationId xmlns:p14="http://schemas.microsoft.com/office/powerpoint/2010/main" val="1338539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732" y="188640"/>
            <a:ext cx="956381" cy="6205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732" y="188640"/>
            <a:ext cx="956381" cy="6205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">
    <p:bg>
      <p:bgPr>
        <a:solidFill>
          <a:srgbClr val="AEDE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1852613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4000"/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644703"/>
            <a:ext cx="8496300" cy="1670986"/>
          </a:xfrm>
        </p:spPr>
        <p:txBody>
          <a:bodyPr/>
          <a:lstStyle>
            <a:lvl1pPr marL="0" indent="0" algn="l">
              <a:buNone/>
              <a:defRPr sz="40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r>
              <a:rPr lang="de-CH" dirty="0"/>
              <a:t> hinzufügen</a:t>
            </a:r>
          </a:p>
        </p:txBody>
      </p:sp>
      <p:sp>
        <p:nvSpPr>
          <p:cNvPr id="14" name="Rechteck 13"/>
          <p:cNvSpPr/>
          <p:nvPr userDrawn="1"/>
        </p:nvSpPr>
        <p:spPr>
          <a:xfrm>
            <a:off x="191344" y="116632"/>
            <a:ext cx="1728192" cy="864096"/>
          </a:xfrm>
          <a:prstGeom prst="rect">
            <a:avLst/>
          </a:prstGeom>
          <a:solidFill>
            <a:srgbClr val="AE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0"/>
            <a:ext cx="1869849" cy="1087200"/>
          </a:xfrm>
          <a:prstGeom prst="rect">
            <a:avLst/>
          </a:prstGeom>
        </p:spPr>
      </p:pic>
      <p:sp>
        <p:nvSpPr>
          <p:cNvPr id="10" name="Ellipse 9"/>
          <p:cNvSpPr/>
          <p:nvPr userDrawn="1"/>
        </p:nvSpPr>
        <p:spPr>
          <a:xfrm>
            <a:off x="6096000" y="1916832"/>
            <a:ext cx="7056784" cy="71287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3140968"/>
            <a:ext cx="4618403" cy="2996854"/>
          </a:xfrm>
          <a:prstGeom prst="rect">
            <a:avLst/>
          </a:prstGeom>
          <a:noFill/>
        </p:spPr>
      </p:pic>
      <p:sp>
        <p:nvSpPr>
          <p:cNvPr id="15" name="Rechteck 14"/>
          <p:cNvSpPr/>
          <p:nvPr userDrawn="1"/>
        </p:nvSpPr>
        <p:spPr>
          <a:xfrm>
            <a:off x="7284132" y="3079686"/>
            <a:ext cx="4680520" cy="3456384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009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titel">
    <p:bg>
      <p:bgPr>
        <a:solidFill>
          <a:srgbClr val="AEDE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1852613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4000"/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644703"/>
            <a:ext cx="8496300" cy="1670986"/>
          </a:xfrm>
        </p:spPr>
        <p:txBody>
          <a:bodyPr/>
          <a:lstStyle>
            <a:lvl1pPr marL="0" indent="0" algn="l">
              <a:buNone/>
              <a:defRPr sz="40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r>
              <a:rPr lang="de-CH" dirty="0"/>
              <a:t> hinzufügen</a:t>
            </a:r>
          </a:p>
        </p:txBody>
      </p:sp>
      <p:sp>
        <p:nvSpPr>
          <p:cNvPr id="14" name="Rechteck 13"/>
          <p:cNvSpPr/>
          <p:nvPr userDrawn="1"/>
        </p:nvSpPr>
        <p:spPr>
          <a:xfrm>
            <a:off x="191344" y="116632"/>
            <a:ext cx="1728192" cy="864096"/>
          </a:xfrm>
          <a:prstGeom prst="rect">
            <a:avLst/>
          </a:prstGeom>
          <a:solidFill>
            <a:srgbClr val="AE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0"/>
            <a:ext cx="1869849" cy="1087200"/>
          </a:xfrm>
          <a:prstGeom prst="rect">
            <a:avLst/>
          </a:prstGeom>
        </p:spPr>
      </p:pic>
      <p:sp>
        <p:nvSpPr>
          <p:cNvPr id="10" name="Ellipse 9"/>
          <p:cNvSpPr>
            <a:spLocks noChangeAspect="1"/>
          </p:cNvSpPr>
          <p:nvPr userDrawn="1"/>
        </p:nvSpPr>
        <p:spPr>
          <a:xfrm>
            <a:off x="9552384" y="-902956"/>
            <a:ext cx="3091667" cy="31232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179" y="116632"/>
            <a:ext cx="1981821" cy="1285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106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732" y="188640"/>
            <a:ext cx="956381" cy="6205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71564"/>
            <a:ext cx="10983913" cy="54135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38200" y="2420888"/>
            <a:ext cx="10983913" cy="4104456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FE9C7B8-7467-451B-8352-4E9C0C569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630018"/>
            <a:ext cx="10983913" cy="556592"/>
          </a:xfrm>
        </p:spPr>
        <p:txBody>
          <a:bodyPr/>
          <a:lstStyle>
            <a:lvl1pPr>
              <a:defRPr sz="3400">
                <a:solidFill>
                  <a:srgbClr val="999999"/>
                </a:solidFill>
              </a:defRPr>
            </a:lvl1pPr>
          </a:lstStyle>
          <a:p>
            <a:pPr lvl="0"/>
            <a:r>
              <a:rPr lang="de-DE" dirty="0"/>
              <a:t>Untertitel hinzufügen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732" y="188640"/>
            <a:ext cx="956381" cy="6205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4466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838200" y="1852612"/>
            <a:ext cx="5329808" cy="4672800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493098" y="1852612"/>
            <a:ext cx="5329015" cy="4672799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732" y="188640"/>
            <a:ext cx="956381" cy="6205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8625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BDCA4218-6304-434F-B7B6-74DF28EC09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2304" y="1916832"/>
            <a:ext cx="5329808" cy="45070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C1C5F14-3075-4FD1-945B-02DE33860C0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52612"/>
            <a:ext cx="5329808" cy="4672800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732" y="188640"/>
            <a:ext cx="956381" cy="6205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93508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B7494CC6-D926-49A7-9F3F-4C583660BC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8" y="1916831"/>
            <a:ext cx="5329808" cy="45070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FFF4BFA1-D66B-4323-A031-D7779026D27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93098" y="1852612"/>
            <a:ext cx="5329015" cy="4672799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732" y="188640"/>
            <a:ext cx="956381" cy="6205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20392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A79F27DF-F3EE-4D6E-866F-A71D2FB41AF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7" y="1916831"/>
            <a:ext cx="10982325" cy="45070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732" y="188640"/>
            <a:ext cx="956381" cy="6205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175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0"/>
            <a:ext cx="1872208" cy="108857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1071564"/>
            <a:ext cx="10983913" cy="6191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52613"/>
            <a:ext cx="10983913" cy="46727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500488" y="6525344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20" baseline="0"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126706-F82E-4003-B37F-DDFD46B67EBD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76" r:id="rId3"/>
    <p:sldLayoutId id="2147483659" r:id="rId4"/>
    <p:sldLayoutId id="2147483673" r:id="rId5"/>
    <p:sldLayoutId id="2147483661" r:id="rId6"/>
    <p:sldLayoutId id="2147483674" r:id="rId7"/>
    <p:sldLayoutId id="2147483675" r:id="rId8"/>
    <p:sldLayoutId id="2147483665" r:id="rId9"/>
    <p:sldLayoutId id="2147483663" r:id="rId10"/>
    <p:sldLayoutId id="2147483664" r:id="rId11"/>
  </p:sldLayoutIdLst>
  <p:hf hdr="0"/>
  <p:txStyles>
    <p:titleStyle>
      <a:lvl1pPr algn="l" defTabSz="447675" rtl="0" eaLnBrk="1" latinLnBrk="0" hangingPunct="1">
        <a:lnSpc>
          <a:spcPct val="10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35718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358775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36353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6688" indent="-35718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881" userDrawn="1">
          <p15:clr>
            <a:srgbClr val="F26B43"/>
          </p15:clr>
        </p15:guide>
        <p15:guide id="4" pos="7447" userDrawn="1">
          <p15:clr>
            <a:srgbClr val="F26B43"/>
          </p15:clr>
        </p15:guide>
        <p15:guide id="5" orient="horz" pos="675" userDrawn="1">
          <p15:clr>
            <a:srgbClr val="F26B43"/>
          </p15:clr>
        </p15:guide>
        <p15:guide id="6" orient="horz" pos="11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450" y="-13350"/>
            <a:ext cx="12224450" cy="687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02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feld 12"/>
          <p:cNvSpPr txBox="1">
            <a:spLocks noChangeArrowheads="1"/>
          </p:cNvSpPr>
          <p:nvPr/>
        </p:nvSpPr>
        <p:spPr bwMode="auto">
          <a:xfrm>
            <a:off x="250895" y="2362436"/>
            <a:ext cx="10310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b="1" dirty="0">
                <a:solidFill>
                  <a:srgbClr val="92D050"/>
                </a:solidFill>
              </a:rPr>
              <a:t>max. 80</a:t>
            </a:r>
          </a:p>
        </p:txBody>
      </p:sp>
      <p:cxnSp>
        <p:nvCxnSpPr>
          <p:cNvPr id="114" name="Gerade Verbindung 113"/>
          <p:cNvCxnSpPr/>
          <p:nvPr/>
        </p:nvCxnSpPr>
        <p:spPr>
          <a:xfrm flipH="1" flipV="1">
            <a:off x="1503861" y="2538823"/>
            <a:ext cx="10254800" cy="16558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" name="Gerade Verbindung mit Pfeil 3"/>
          <p:cNvCxnSpPr/>
          <p:nvPr/>
        </p:nvCxnSpPr>
        <p:spPr>
          <a:xfrm flipH="1" flipV="1">
            <a:off x="1760564" y="1054338"/>
            <a:ext cx="2571" cy="48340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239" name="Textfeld 12"/>
          <p:cNvSpPr txBox="1">
            <a:spLocks noChangeArrowheads="1"/>
          </p:cNvSpPr>
          <p:nvPr/>
        </p:nvSpPr>
        <p:spPr bwMode="auto">
          <a:xfrm>
            <a:off x="1763782" y="818315"/>
            <a:ext cx="1375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b="1" dirty="0"/>
              <a:t>kWh/m</a:t>
            </a:r>
            <a:r>
              <a:rPr lang="de-CH" altLang="de-DE" b="1" baseline="30000" dirty="0"/>
              <a:t>2</a:t>
            </a:r>
            <a:r>
              <a:rPr lang="de-CH" altLang="de-DE" b="1" dirty="0"/>
              <a:t>a</a:t>
            </a:r>
          </a:p>
          <a:p>
            <a:pPr eaLnBrk="1" hangingPunct="1"/>
            <a:r>
              <a:rPr lang="de-CH" altLang="de-DE" b="1" dirty="0"/>
              <a:t>gewichtet</a:t>
            </a:r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2118864" y="6004905"/>
            <a:ext cx="1808827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CH" altLang="de-DE" b="1" dirty="0"/>
              <a:t>gewichteter Energiebedarf</a:t>
            </a:r>
          </a:p>
        </p:txBody>
      </p:sp>
      <p:cxnSp>
        <p:nvCxnSpPr>
          <p:cNvPr id="80" name="Gerade Verbindung 79"/>
          <p:cNvCxnSpPr/>
          <p:nvPr/>
        </p:nvCxnSpPr>
        <p:spPr>
          <a:xfrm flipH="1" flipV="1">
            <a:off x="1622892" y="4070954"/>
            <a:ext cx="6887342" cy="44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Gerade Verbindung 122"/>
          <p:cNvCxnSpPr/>
          <p:nvPr/>
        </p:nvCxnSpPr>
        <p:spPr>
          <a:xfrm>
            <a:off x="1760564" y="5891658"/>
            <a:ext cx="9933318" cy="413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85"/>
          <p:cNvCxnSpPr/>
          <p:nvPr/>
        </p:nvCxnSpPr>
        <p:spPr>
          <a:xfrm flipH="1" flipV="1">
            <a:off x="1532461" y="1646932"/>
            <a:ext cx="10252171" cy="156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feld 12"/>
          <p:cNvSpPr txBox="1">
            <a:spLocks noChangeArrowheads="1"/>
          </p:cNvSpPr>
          <p:nvPr/>
        </p:nvSpPr>
        <p:spPr bwMode="auto">
          <a:xfrm>
            <a:off x="321651" y="1460418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b="1" dirty="0"/>
              <a:t>ca. 100</a:t>
            </a:r>
          </a:p>
        </p:txBody>
      </p:sp>
      <p:sp>
        <p:nvSpPr>
          <p:cNvPr id="115" name="Rectangle 19"/>
          <p:cNvSpPr>
            <a:spLocks noChangeArrowheads="1"/>
          </p:cNvSpPr>
          <p:nvPr/>
        </p:nvSpPr>
        <p:spPr bwMode="auto">
          <a:xfrm>
            <a:off x="5667754" y="5982563"/>
            <a:ext cx="1794887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CH" altLang="de-DE" b="1" dirty="0"/>
              <a:t>gewichteter</a:t>
            </a:r>
            <a:br>
              <a:rPr lang="de-CH" altLang="de-DE" b="1" dirty="0"/>
            </a:br>
            <a:r>
              <a:rPr lang="de-CH" altLang="de-DE" b="1" dirty="0"/>
              <a:t>Normbedarf</a:t>
            </a:r>
          </a:p>
        </p:txBody>
      </p:sp>
      <p:sp>
        <p:nvSpPr>
          <p:cNvPr id="132" name="Rectangle 99"/>
          <p:cNvSpPr>
            <a:spLocks noChangeArrowheads="1"/>
          </p:cNvSpPr>
          <p:nvPr/>
        </p:nvSpPr>
        <p:spPr bwMode="auto">
          <a:xfrm>
            <a:off x="2120324" y="4430517"/>
            <a:ext cx="2275982" cy="48456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33" name="Rectangle 16"/>
          <p:cNvSpPr>
            <a:spLocks noChangeArrowheads="1"/>
          </p:cNvSpPr>
          <p:nvPr/>
        </p:nvSpPr>
        <p:spPr bwMode="auto">
          <a:xfrm>
            <a:off x="2118864" y="5322633"/>
            <a:ext cx="2281132" cy="54787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34" name="Rectangle 101"/>
          <p:cNvSpPr>
            <a:spLocks noChangeArrowheads="1"/>
          </p:cNvSpPr>
          <p:nvPr/>
        </p:nvSpPr>
        <p:spPr bwMode="auto">
          <a:xfrm>
            <a:off x="2123308" y="4938060"/>
            <a:ext cx="2272967" cy="351864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24" name="Rectangle 63"/>
          <p:cNvSpPr>
            <a:spLocks noChangeArrowheads="1"/>
          </p:cNvSpPr>
          <p:nvPr/>
        </p:nvSpPr>
        <p:spPr bwMode="auto">
          <a:xfrm>
            <a:off x="2019838" y="4096571"/>
            <a:ext cx="2468813" cy="1815291"/>
          </a:xfrm>
          <a:prstGeom prst="rect">
            <a:avLst/>
          </a:prstGeom>
          <a:noFill/>
          <a:ln w="19050">
            <a:solidFill>
              <a:srgbClr val="0070C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>
              <a:solidFill>
                <a:srgbClr val="FF0000"/>
              </a:solidFill>
            </a:endParaRPr>
          </a:p>
        </p:txBody>
      </p:sp>
      <p:sp>
        <p:nvSpPr>
          <p:cNvPr id="137" name="Rectangle 105"/>
          <p:cNvSpPr>
            <a:spLocks noChangeArrowheads="1"/>
          </p:cNvSpPr>
          <p:nvPr/>
        </p:nvSpPr>
        <p:spPr bwMode="auto">
          <a:xfrm>
            <a:off x="2259121" y="4512249"/>
            <a:ext cx="1772467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de-CH" sz="1600" b="1" dirty="0"/>
              <a:t>Warmwasser</a:t>
            </a:r>
            <a:br>
              <a:rPr lang="de-CH" sz="1600" b="1" dirty="0"/>
            </a:br>
            <a:endParaRPr lang="de-CH" sz="1600" b="1" dirty="0"/>
          </a:p>
        </p:txBody>
      </p:sp>
      <p:sp>
        <p:nvSpPr>
          <p:cNvPr id="138" name="Rectangle 19"/>
          <p:cNvSpPr>
            <a:spLocks noChangeArrowheads="1"/>
          </p:cNvSpPr>
          <p:nvPr/>
        </p:nvSpPr>
        <p:spPr bwMode="auto">
          <a:xfrm>
            <a:off x="2321935" y="5397145"/>
            <a:ext cx="1663366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/>
            <a:r>
              <a:rPr lang="de-CH" altLang="de-DE" sz="1600" b="1" dirty="0">
                <a:solidFill>
                  <a:prstClr val="black"/>
                </a:solidFill>
                <a:latin typeface="Arial" panose="020B0604020202020204"/>
              </a:rPr>
              <a:t>Heizung</a:t>
            </a:r>
            <a:br>
              <a:rPr lang="de-CH" altLang="de-DE" sz="1600" b="1" dirty="0">
                <a:solidFill>
                  <a:prstClr val="black"/>
                </a:solidFill>
                <a:latin typeface="Arial" panose="020B0604020202020204"/>
              </a:rPr>
            </a:br>
            <a:endParaRPr lang="de-CH" altLang="de-DE" sz="1600" b="1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39" name="Rectangle 103"/>
          <p:cNvSpPr>
            <a:spLocks noChangeArrowheads="1"/>
          </p:cNvSpPr>
          <p:nvPr/>
        </p:nvSpPr>
        <p:spPr bwMode="auto">
          <a:xfrm>
            <a:off x="2103057" y="4988304"/>
            <a:ext cx="2126208" cy="56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ctr" eaLnBrk="0" hangingPunct="0">
              <a:defRPr/>
            </a:pPr>
            <a:r>
              <a:rPr lang="de-CH" sz="1600" b="1" dirty="0"/>
              <a:t>Lüftung</a:t>
            </a:r>
            <a:br>
              <a:rPr lang="de-CH" sz="1600" b="1" dirty="0"/>
            </a:br>
            <a:endParaRPr lang="de-CH" sz="1600" b="1" dirty="0"/>
          </a:p>
        </p:txBody>
      </p:sp>
      <p:sp>
        <p:nvSpPr>
          <p:cNvPr id="56" name="Rectangle 101"/>
          <p:cNvSpPr>
            <a:spLocks noChangeArrowheads="1"/>
          </p:cNvSpPr>
          <p:nvPr/>
        </p:nvSpPr>
        <p:spPr bwMode="auto">
          <a:xfrm>
            <a:off x="2118864" y="4128485"/>
            <a:ext cx="2281545" cy="27799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9" name="Rectangle 105"/>
          <p:cNvSpPr>
            <a:spLocks noChangeArrowheads="1"/>
          </p:cNvSpPr>
          <p:nvPr/>
        </p:nvSpPr>
        <p:spPr bwMode="auto">
          <a:xfrm>
            <a:off x="1919660" y="4096615"/>
            <a:ext cx="2421872" cy="33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de-CH" sz="1600" b="1" dirty="0"/>
              <a:t>Klimatisierung</a:t>
            </a:r>
            <a:r>
              <a:rPr lang="de-CH" sz="1000" b="1" dirty="0"/>
              <a:t> </a:t>
            </a:r>
            <a:endParaRPr lang="de-CH" sz="800" b="1" dirty="0"/>
          </a:p>
        </p:txBody>
      </p:sp>
      <p:sp>
        <p:nvSpPr>
          <p:cNvPr id="135" name="Rechteck 134"/>
          <p:cNvSpPr/>
          <p:nvPr/>
        </p:nvSpPr>
        <p:spPr>
          <a:xfrm>
            <a:off x="9229066" y="1685772"/>
            <a:ext cx="1634917" cy="86960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9" name="Rectangle 105"/>
          <p:cNvSpPr>
            <a:spLocks noChangeArrowheads="1"/>
          </p:cNvSpPr>
          <p:nvPr/>
        </p:nvSpPr>
        <p:spPr bwMode="auto">
          <a:xfrm>
            <a:off x="9021687" y="1693585"/>
            <a:ext cx="2049674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de-CH" sz="1600" b="1" dirty="0"/>
              <a:t>Eigenenergie-erzeugung</a:t>
            </a:r>
          </a:p>
          <a:p>
            <a:pPr algn="ctr" eaLnBrk="0" hangingPunct="0">
              <a:defRPr/>
            </a:pPr>
            <a:r>
              <a:rPr lang="de-CH" sz="1600" b="1" dirty="0"/>
              <a:t> (</a:t>
            </a:r>
            <a:r>
              <a:rPr lang="de-CH" sz="1600" b="1" dirty="0" err="1"/>
              <a:t>E</a:t>
            </a:r>
            <a:r>
              <a:rPr lang="de-CH" sz="1600" b="1" baseline="-25000" dirty="0" err="1"/>
              <a:t>Prod</a:t>
            </a:r>
            <a:r>
              <a:rPr lang="de-CH" sz="1600" b="1" dirty="0"/>
              <a:t>)</a:t>
            </a:r>
            <a:br>
              <a:rPr lang="de-CH" sz="1000" b="1" dirty="0"/>
            </a:br>
            <a:endParaRPr lang="de-CH" sz="800" b="1" dirty="0"/>
          </a:p>
        </p:txBody>
      </p:sp>
      <p:sp>
        <p:nvSpPr>
          <p:cNvPr id="122" name="Rectangle 63"/>
          <p:cNvSpPr>
            <a:spLocks noChangeArrowheads="1"/>
          </p:cNvSpPr>
          <p:nvPr/>
        </p:nvSpPr>
        <p:spPr bwMode="auto">
          <a:xfrm>
            <a:off x="9574100" y="2639036"/>
            <a:ext cx="1674885" cy="3254355"/>
          </a:xfrm>
          <a:prstGeom prst="rect">
            <a:avLst/>
          </a:prstGeom>
          <a:solidFill>
            <a:srgbClr val="99CC00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>
              <a:solidFill>
                <a:srgbClr val="FF0000"/>
              </a:solidFill>
            </a:endParaRPr>
          </a:p>
        </p:txBody>
      </p:sp>
      <p:sp>
        <p:nvSpPr>
          <p:cNvPr id="47" name="Rectangle 19"/>
          <p:cNvSpPr>
            <a:spLocks noChangeArrowheads="1"/>
          </p:cNvSpPr>
          <p:nvPr/>
        </p:nvSpPr>
        <p:spPr bwMode="auto">
          <a:xfrm>
            <a:off x="9229066" y="6009254"/>
            <a:ext cx="1679718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CH" altLang="de-DE" b="1" dirty="0"/>
              <a:t>Grenzwert</a:t>
            </a:r>
            <a:br>
              <a:rPr lang="de-CH" altLang="de-DE" b="1" dirty="0"/>
            </a:br>
            <a:r>
              <a:rPr lang="de-CH" altLang="de-DE" b="1" dirty="0" err="1"/>
              <a:t>gGEE</a:t>
            </a:r>
            <a:endParaRPr lang="de-CH" altLang="de-DE" b="1" dirty="0"/>
          </a:p>
        </p:txBody>
      </p:sp>
      <p:sp>
        <p:nvSpPr>
          <p:cNvPr id="121" name="Rectangle 63"/>
          <p:cNvSpPr>
            <a:spLocks noChangeArrowheads="1"/>
          </p:cNvSpPr>
          <p:nvPr/>
        </p:nvSpPr>
        <p:spPr bwMode="auto">
          <a:xfrm>
            <a:off x="9508130" y="2589474"/>
            <a:ext cx="1823245" cy="3324509"/>
          </a:xfrm>
          <a:prstGeom prst="rect">
            <a:avLst/>
          </a:prstGeom>
          <a:noFill/>
          <a:ln w="19050">
            <a:solidFill>
              <a:srgbClr val="99CC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>
              <a:solidFill>
                <a:srgbClr val="FF0000"/>
              </a:solidFill>
            </a:endParaRPr>
          </a:p>
        </p:txBody>
      </p:sp>
      <p:sp>
        <p:nvSpPr>
          <p:cNvPr id="51" name="Rectangle 72"/>
          <p:cNvSpPr>
            <a:spLocks noChangeArrowheads="1"/>
          </p:cNvSpPr>
          <p:nvPr/>
        </p:nvSpPr>
        <p:spPr bwMode="auto">
          <a:xfrm>
            <a:off x="9875120" y="2963432"/>
            <a:ext cx="1016945" cy="272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CH" altLang="de-DE" b="1" dirty="0"/>
              <a:t>gewichtete Gesamtenergieeffizienz</a:t>
            </a:r>
          </a:p>
          <a:p>
            <a:pPr algn="ctr"/>
            <a:r>
              <a:rPr lang="de-CH" altLang="de-DE" b="1" dirty="0"/>
              <a:t>(</a:t>
            </a:r>
            <a:r>
              <a:rPr lang="de-CH" altLang="de-DE" b="1" dirty="0" err="1"/>
              <a:t>gGEE</a:t>
            </a:r>
            <a:r>
              <a:rPr lang="de-CH" altLang="de-DE" b="1" dirty="0"/>
              <a:t>)</a:t>
            </a:r>
          </a:p>
        </p:txBody>
      </p:sp>
      <p:cxnSp>
        <p:nvCxnSpPr>
          <p:cNvPr id="110" name="Gerade Verbindung 143"/>
          <p:cNvCxnSpPr/>
          <p:nvPr/>
        </p:nvCxnSpPr>
        <p:spPr>
          <a:xfrm flipH="1">
            <a:off x="8758274" y="1466784"/>
            <a:ext cx="11232" cy="49896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Gerade Verbindung 143"/>
          <p:cNvCxnSpPr/>
          <p:nvPr/>
        </p:nvCxnSpPr>
        <p:spPr>
          <a:xfrm flipH="1">
            <a:off x="4932926" y="1466784"/>
            <a:ext cx="914" cy="50202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eschweifte Klammer rechts 16"/>
          <p:cNvSpPr/>
          <p:nvPr/>
        </p:nvSpPr>
        <p:spPr>
          <a:xfrm>
            <a:off x="7814929" y="1693585"/>
            <a:ext cx="333476" cy="2402987"/>
          </a:xfrm>
          <a:prstGeom prst="rightBrace">
            <a:avLst>
              <a:gd name="adj1" fmla="val 23358"/>
              <a:gd name="adj2" fmla="val 50000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7" name="Rectangle 99"/>
          <p:cNvSpPr>
            <a:spLocks noChangeArrowheads="1"/>
          </p:cNvSpPr>
          <p:nvPr/>
        </p:nvSpPr>
        <p:spPr bwMode="auto">
          <a:xfrm>
            <a:off x="5438763" y="4422963"/>
            <a:ext cx="2275982" cy="49472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8" name="Rectangle 16"/>
          <p:cNvSpPr>
            <a:spLocks noChangeArrowheads="1"/>
          </p:cNvSpPr>
          <p:nvPr/>
        </p:nvSpPr>
        <p:spPr bwMode="auto">
          <a:xfrm>
            <a:off x="5441407" y="5319713"/>
            <a:ext cx="2273338" cy="57295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9" name="Rectangle 101"/>
          <p:cNvSpPr>
            <a:spLocks noChangeArrowheads="1"/>
          </p:cNvSpPr>
          <p:nvPr/>
        </p:nvSpPr>
        <p:spPr bwMode="auto">
          <a:xfrm>
            <a:off x="5441747" y="4946418"/>
            <a:ext cx="2272968" cy="34350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41" name="Textfeld 12"/>
          <p:cNvSpPr txBox="1">
            <a:spLocks noChangeArrowheads="1"/>
          </p:cNvSpPr>
          <p:nvPr/>
        </p:nvSpPr>
        <p:spPr bwMode="auto">
          <a:xfrm rot="16200000">
            <a:off x="7629811" y="2548245"/>
            <a:ext cx="1437505" cy="34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1200" b="1" dirty="0">
                <a:solidFill>
                  <a:schemeClr val="bg1">
                    <a:lumMod val="50000"/>
                  </a:schemeClr>
                </a:solidFill>
              </a:rPr>
              <a:t>60 kWh/m</a:t>
            </a:r>
            <a:r>
              <a:rPr lang="de-CH" altLang="de-DE" sz="1200" b="1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de-CH" altLang="de-DE" sz="1200" b="1" dirty="0">
                <a:solidFill>
                  <a:schemeClr val="bg1">
                    <a:lumMod val="50000"/>
                  </a:schemeClr>
                </a:solidFill>
              </a:rPr>
              <a:t>a </a:t>
            </a:r>
          </a:p>
        </p:txBody>
      </p:sp>
      <p:sp>
        <p:nvSpPr>
          <p:cNvPr id="94" name="Rectangle 101"/>
          <p:cNvSpPr>
            <a:spLocks noChangeArrowheads="1"/>
          </p:cNvSpPr>
          <p:nvPr/>
        </p:nvSpPr>
        <p:spPr bwMode="auto">
          <a:xfrm>
            <a:off x="5450738" y="3557355"/>
            <a:ext cx="2261684" cy="4872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5" name="Rectangle 107"/>
          <p:cNvSpPr>
            <a:spLocks noChangeArrowheads="1"/>
          </p:cNvSpPr>
          <p:nvPr/>
        </p:nvSpPr>
        <p:spPr bwMode="auto">
          <a:xfrm>
            <a:off x="5450738" y="2369893"/>
            <a:ext cx="2252486" cy="11468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6" name="Rectangle 101"/>
          <p:cNvSpPr>
            <a:spLocks noChangeArrowheads="1"/>
          </p:cNvSpPr>
          <p:nvPr/>
        </p:nvSpPr>
        <p:spPr bwMode="auto">
          <a:xfrm>
            <a:off x="5450738" y="1669059"/>
            <a:ext cx="2252486" cy="6512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0" name="Rectangle 103"/>
          <p:cNvSpPr>
            <a:spLocks noChangeArrowheads="1"/>
          </p:cNvSpPr>
          <p:nvPr/>
        </p:nvSpPr>
        <p:spPr bwMode="auto">
          <a:xfrm>
            <a:off x="5773634" y="1792674"/>
            <a:ext cx="1625544" cy="81136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ctr" eaLnBrk="0" hangingPunct="0">
              <a:defRPr/>
            </a:pPr>
            <a:r>
              <a:rPr lang="de-CH" sz="1600" b="1" dirty="0"/>
              <a:t>Beleuchtung</a:t>
            </a:r>
            <a:br>
              <a:rPr lang="de-CH" sz="1600" b="1" dirty="0"/>
            </a:br>
            <a:br>
              <a:rPr lang="de-CH" sz="1600" b="1" dirty="0"/>
            </a:br>
            <a:endParaRPr lang="de-CH" sz="1600" b="1" dirty="0"/>
          </a:p>
        </p:txBody>
      </p:sp>
      <p:sp>
        <p:nvSpPr>
          <p:cNvPr id="101" name="Rectangle 103"/>
          <p:cNvSpPr>
            <a:spLocks noChangeArrowheads="1"/>
          </p:cNvSpPr>
          <p:nvPr/>
        </p:nvSpPr>
        <p:spPr bwMode="auto">
          <a:xfrm>
            <a:off x="6036122" y="2752908"/>
            <a:ext cx="1088374" cy="44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CH" altLang="de-DE" sz="1600" b="1" dirty="0"/>
              <a:t>Geräte</a:t>
            </a:r>
            <a:br>
              <a:rPr lang="de-CH" altLang="de-DE" sz="1200" b="1" dirty="0"/>
            </a:br>
            <a:endParaRPr lang="de-CH" altLang="de-DE" sz="800" b="1" dirty="0"/>
          </a:p>
        </p:txBody>
      </p:sp>
      <p:sp>
        <p:nvSpPr>
          <p:cNvPr id="102" name="Rectangle 103"/>
          <p:cNvSpPr>
            <a:spLocks noChangeArrowheads="1"/>
          </p:cNvSpPr>
          <p:nvPr/>
        </p:nvSpPr>
        <p:spPr bwMode="auto">
          <a:xfrm>
            <a:off x="5324380" y="3574126"/>
            <a:ext cx="2495294" cy="4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CH" altLang="de-DE" sz="1600" b="1" dirty="0"/>
              <a:t>Allg. Gebäudetechnik</a:t>
            </a:r>
            <a:br>
              <a:rPr lang="de-CH" altLang="de-DE" sz="1000" b="1" dirty="0"/>
            </a:br>
            <a:endParaRPr lang="de-CH" altLang="de-DE" sz="800" b="1" dirty="0"/>
          </a:p>
        </p:txBody>
      </p:sp>
      <p:sp>
        <p:nvSpPr>
          <p:cNvPr id="103" name="Rectangle 63"/>
          <p:cNvSpPr>
            <a:spLocks noChangeArrowheads="1"/>
          </p:cNvSpPr>
          <p:nvPr/>
        </p:nvSpPr>
        <p:spPr bwMode="auto">
          <a:xfrm>
            <a:off x="5325367" y="1666479"/>
            <a:ext cx="2488574" cy="4247990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>
              <a:solidFill>
                <a:srgbClr val="FF0000"/>
              </a:solidFill>
            </a:endParaRPr>
          </a:p>
        </p:txBody>
      </p:sp>
      <p:sp>
        <p:nvSpPr>
          <p:cNvPr id="104" name="Rectangle 105"/>
          <p:cNvSpPr>
            <a:spLocks noChangeArrowheads="1"/>
          </p:cNvSpPr>
          <p:nvPr/>
        </p:nvSpPr>
        <p:spPr bwMode="auto">
          <a:xfrm>
            <a:off x="5718647" y="4493129"/>
            <a:ext cx="1772467" cy="46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de-CH" sz="1600" b="1" dirty="0"/>
              <a:t>Warmwasser</a:t>
            </a:r>
            <a:br>
              <a:rPr lang="de-CH" sz="1000" b="1" dirty="0"/>
            </a:br>
            <a:endParaRPr lang="de-CH" sz="800" b="1" dirty="0"/>
          </a:p>
        </p:txBody>
      </p:sp>
      <p:sp>
        <p:nvSpPr>
          <p:cNvPr id="106" name="Rectangle 19"/>
          <p:cNvSpPr>
            <a:spLocks noChangeArrowheads="1"/>
          </p:cNvSpPr>
          <p:nvPr/>
        </p:nvSpPr>
        <p:spPr bwMode="auto">
          <a:xfrm>
            <a:off x="5752526" y="5397144"/>
            <a:ext cx="1762465" cy="46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/>
            <a:r>
              <a:rPr lang="de-CH" altLang="de-DE" sz="1600" b="1" dirty="0">
                <a:solidFill>
                  <a:prstClr val="black"/>
                </a:solidFill>
                <a:latin typeface="Arial" panose="020B0604020202020204"/>
              </a:rPr>
              <a:t>Heizung</a:t>
            </a:r>
            <a:br>
              <a:rPr lang="de-CH" altLang="de-DE" sz="1000" b="1" dirty="0">
                <a:solidFill>
                  <a:prstClr val="black"/>
                </a:solidFill>
                <a:latin typeface="Arial" panose="020B0604020202020204"/>
              </a:rPr>
            </a:br>
            <a:endParaRPr lang="de-CH" altLang="de-DE" sz="800" b="1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08" name="Rectangle 101"/>
          <p:cNvSpPr>
            <a:spLocks noChangeArrowheads="1"/>
          </p:cNvSpPr>
          <p:nvPr/>
        </p:nvSpPr>
        <p:spPr bwMode="auto">
          <a:xfrm>
            <a:off x="5438763" y="4111399"/>
            <a:ext cx="2284127" cy="28031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 eaLnBrk="0" hangingPunct="0">
              <a:defRPr/>
            </a:pPr>
            <a:r>
              <a:rPr lang="de-CH" sz="1600" b="1" dirty="0">
                <a:solidFill>
                  <a:prstClr val="black"/>
                </a:solidFill>
              </a:rPr>
              <a:t>Klimatisierung</a:t>
            </a:r>
            <a:r>
              <a:rPr lang="de-CH" sz="1000" b="1" dirty="0">
                <a:solidFill>
                  <a:prstClr val="black"/>
                </a:solidFill>
              </a:rPr>
              <a:t> </a:t>
            </a:r>
            <a:endParaRPr lang="de-CH" sz="800" b="1" dirty="0">
              <a:solidFill>
                <a:prstClr val="black"/>
              </a:solidFill>
            </a:endParaRP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5542909" y="4953142"/>
            <a:ext cx="2126208" cy="44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ctr" eaLnBrk="0" hangingPunct="0">
              <a:defRPr/>
            </a:pPr>
            <a:r>
              <a:rPr lang="de-CH" sz="1600" b="1" dirty="0"/>
              <a:t>Lüftung</a:t>
            </a:r>
          </a:p>
          <a:p>
            <a:pPr algn="ctr" eaLnBrk="0" hangingPunct="0">
              <a:defRPr/>
            </a:pPr>
            <a:r>
              <a:rPr lang="de-CH" sz="800" b="1" dirty="0"/>
              <a:t> </a:t>
            </a:r>
          </a:p>
        </p:txBody>
      </p:sp>
      <p:sp>
        <p:nvSpPr>
          <p:cNvPr id="191" name="Textfeld 12"/>
          <p:cNvSpPr txBox="1">
            <a:spLocks noChangeArrowheads="1"/>
          </p:cNvSpPr>
          <p:nvPr/>
        </p:nvSpPr>
        <p:spPr bwMode="auto">
          <a:xfrm>
            <a:off x="3199524" y="528937"/>
            <a:ext cx="76644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3600" b="1" dirty="0"/>
              <a:t>N i c h t w o h n b a u t e n (</a:t>
            </a:r>
            <a:r>
              <a:rPr lang="de-CH" altLang="de-DE" sz="3600" b="1" dirty="0" err="1"/>
              <a:t>lll</a:t>
            </a:r>
            <a:r>
              <a:rPr lang="de-CH" altLang="de-DE" sz="3600" b="1" dirty="0"/>
              <a:t> – </a:t>
            </a:r>
            <a:r>
              <a:rPr lang="de-CH" altLang="de-DE" sz="3600" b="1" dirty="0" err="1"/>
              <a:t>Xl</a:t>
            </a:r>
            <a:r>
              <a:rPr lang="de-CH" altLang="de-DE" sz="3600" b="1" dirty="0"/>
              <a:t>)</a:t>
            </a:r>
          </a:p>
        </p:txBody>
      </p:sp>
      <p:sp>
        <p:nvSpPr>
          <p:cNvPr id="192" name="Textfeld 12"/>
          <p:cNvSpPr txBox="1">
            <a:spLocks noChangeArrowheads="1"/>
          </p:cNvSpPr>
          <p:nvPr/>
        </p:nvSpPr>
        <p:spPr bwMode="auto">
          <a:xfrm>
            <a:off x="825011" y="3859974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b="1" dirty="0">
                <a:solidFill>
                  <a:schemeClr val="bg1">
                    <a:lumMod val="50000"/>
                  </a:schemeClr>
                </a:solidFill>
              </a:rPr>
              <a:t>40</a:t>
            </a:r>
          </a:p>
        </p:txBody>
      </p:sp>
      <p:sp>
        <p:nvSpPr>
          <p:cNvPr id="48" name="Textfeld 12"/>
          <p:cNvSpPr txBox="1">
            <a:spLocks noChangeArrowheads="1"/>
          </p:cNvSpPr>
          <p:nvPr/>
        </p:nvSpPr>
        <p:spPr bwMode="auto">
          <a:xfrm>
            <a:off x="245209" y="1151760"/>
            <a:ext cx="16072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b="1" dirty="0"/>
              <a:t>Verwaltung</a:t>
            </a:r>
          </a:p>
        </p:txBody>
      </p:sp>
    </p:spTree>
    <p:extLst>
      <p:ext uri="{BB962C8B-B14F-4D97-AF65-F5344CB8AC3E}">
        <p14:creationId xmlns:p14="http://schemas.microsoft.com/office/powerpoint/2010/main" val="2749246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EFE11-A4A3-4C0D-9B15-68F68DE8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Anrechenbarkeit Strom an Eigenenergieerzeugung </a:t>
            </a:r>
            <a:r>
              <a:rPr lang="de-CH" dirty="0" err="1"/>
              <a:t>E</a:t>
            </a:r>
            <a:r>
              <a:rPr lang="de-CH" baseline="-25000" dirty="0" err="1"/>
              <a:t>Prod</a:t>
            </a:r>
            <a:br>
              <a:rPr lang="de-CH" dirty="0"/>
            </a:b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AC0313-945E-4B7D-AA50-0A8905F42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78112"/>
            <a:ext cx="10802417" cy="5079888"/>
          </a:xfrm>
        </p:spPr>
        <p:txBody>
          <a:bodyPr/>
          <a:lstStyle/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de-CH" sz="1800" dirty="0"/>
              <a:t>Als Eigenstromerzeugungen gelten Anlagen, die am Standort erstellt sind: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de-CH" sz="1800" dirty="0"/>
              <a:t>Solarenergie (Photovoltaik) und Wind,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de-CH" sz="1800" dirty="0"/>
              <a:t>WKK-Anlage mit fossilen oder erneuerbarem Brennstoff,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de-CH" sz="1800" dirty="0"/>
              <a:t>oder aus Zusammenschluss zum Eigenverbrauch (ZEV)</a:t>
            </a:r>
          </a:p>
          <a:p>
            <a:pPr marL="357188" lvl="2" indent="0">
              <a:spcAft>
                <a:spcPts val="600"/>
              </a:spcAft>
              <a:buNone/>
            </a:pPr>
            <a:endParaRPr lang="de-CH" sz="900" dirty="0">
              <a:solidFill>
                <a:srgbClr val="EA161F"/>
              </a:solidFill>
            </a:endParaRPr>
          </a:p>
          <a:p>
            <a:pPr lvl="1">
              <a:spcAft>
                <a:spcPts val="600"/>
              </a:spcAft>
            </a:pPr>
            <a:r>
              <a:rPr lang="de-CH" sz="1800" dirty="0"/>
              <a:t>Die Anrechenbarkeit des eigenerzeugten Stroms summiert sich aus 100% des Eigenverbrauchs und 40% des ins Netz </a:t>
            </a:r>
            <a:r>
              <a:rPr lang="de-CH" sz="1800" dirty="0" err="1"/>
              <a:t>eingespiesenen</a:t>
            </a:r>
            <a:r>
              <a:rPr lang="de-CH" sz="1800" dirty="0"/>
              <a:t> Stroms.</a:t>
            </a:r>
            <a:endParaRPr lang="de-CH" sz="900" dirty="0"/>
          </a:p>
          <a:p>
            <a:pPr lvl="1">
              <a:spcAft>
                <a:spcPts val="600"/>
              </a:spcAft>
            </a:pPr>
            <a:r>
              <a:rPr lang="de-CH" sz="1800" dirty="0"/>
              <a:t>Sofern ein Eigenverbrauch des eigenproduzierten Stroms über 20% liegt, ist dieser mit dem Berechnungstool </a:t>
            </a:r>
            <a:r>
              <a:rPr lang="de-CH" sz="1800" dirty="0" err="1"/>
              <a:t>PV</a:t>
            </a:r>
            <a:r>
              <a:rPr lang="de-CH" sz="1800" baseline="-25000" dirty="0" err="1"/>
              <a:t>opti</a:t>
            </a:r>
            <a:r>
              <a:rPr lang="de-CH" sz="1800" dirty="0"/>
              <a:t> nachzuweisen ... </a:t>
            </a:r>
            <a:r>
              <a:rPr lang="de-CH" sz="1800" b="1" dirty="0"/>
              <a:t>bzw. andere Tools</a:t>
            </a:r>
          </a:p>
          <a:p>
            <a:pPr lvl="1">
              <a:spcAft>
                <a:spcPts val="600"/>
              </a:spcAft>
            </a:pPr>
            <a:r>
              <a:rPr lang="de-CH" sz="1800" dirty="0"/>
              <a:t>Der Jahresertrag beträgt standardgemäss 800 kWh/kW</a:t>
            </a:r>
            <a:r>
              <a:rPr lang="de-CH" sz="1800" baseline="-25000" dirty="0"/>
              <a:t>p</a:t>
            </a:r>
            <a:r>
              <a:rPr lang="de-CH" sz="1800" dirty="0"/>
              <a:t>; werden höhere Werte geltend gemacht, sind diese nachzuweisen.</a:t>
            </a:r>
          </a:p>
          <a:p>
            <a:pPr lvl="1">
              <a:spcAft>
                <a:spcPts val="600"/>
              </a:spcAft>
            </a:pPr>
            <a:endParaRPr lang="de-CH" sz="1800" dirty="0"/>
          </a:p>
          <a:p>
            <a:pPr marL="0" lvl="1" indent="0">
              <a:spcAft>
                <a:spcPts val="600"/>
              </a:spcAft>
              <a:buNone/>
            </a:pPr>
            <a:r>
              <a:rPr lang="de-CH" sz="1800" dirty="0"/>
              <a:t>Hinweis: Die eigene erneuerbare Wärmeproduktion wird beim Wärmebedarf berücksichtigt.</a:t>
            </a:r>
          </a:p>
          <a:p>
            <a:pPr marL="0" lvl="1" indent="0">
              <a:spcAft>
                <a:spcPts val="600"/>
              </a:spcAft>
              <a:buNone/>
            </a:pPr>
            <a:endParaRPr lang="de-CH" sz="1800" dirty="0"/>
          </a:p>
          <a:p>
            <a:pPr marL="0" lvl="1" indent="0">
              <a:spcAft>
                <a:spcPts val="600"/>
              </a:spcAft>
              <a:buNone/>
            </a:pPr>
            <a:r>
              <a:rPr lang="de-CH" sz="1800" dirty="0"/>
              <a:t>Beispiel: Wohnhaus-Neubau im Seeland mit 15 kWp PV </a:t>
            </a:r>
            <a:r>
              <a:rPr lang="mr-IN" sz="1800" dirty="0"/>
              <a:t>–</a:t>
            </a:r>
            <a:r>
              <a:rPr lang="de-CH" sz="1800" dirty="0"/>
              <a:t> Plan: 30 m2 PV auf dem Dach. </a:t>
            </a:r>
          </a:p>
          <a:p>
            <a:pPr lvl="1">
              <a:spcAft>
                <a:spcPts val="1200"/>
              </a:spcAft>
            </a:pPr>
            <a:endParaRPr lang="de-CH" sz="1800" dirty="0"/>
          </a:p>
          <a:p>
            <a:endParaRPr lang="de-CH" sz="1800" dirty="0"/>
          </a:p>
          <a:p>
            <a:endParaRPr lang="de-CH" sz="1800" dirty="0"/>
          </a:p>
          <a:p>
            <a:pPr lvl="1">
              <a:spcAft>
                <a:spcPts val="1200"/>
              </a:spcAft>
            </a:pPr>
            <a:endParaRPr lang="de-CH" sz="1800" dirty="0"/>
          </a:p>
          <a:p>
            <a:br>
              <a:rPr lang="de-CH" sz="2400" dirty="0"/>
            </a:br>
            <a:endParaRPr lang="de-CH" sz="2400" dirty="0"/>
          </a:p>
          <a:p>
            <a:pPr lvl="1">
              <a:spcAft>
                <a:spcPts val="1200"/>
              </a:spcAft>
            </a:pPr>
            <a:endParaRPr lang="de-CH" sz="2400" dirty="0"/>
          </a:p>
          <a:p>
            <a:pPr lvl="1">
              <a:spcAft>
                <a:spcPts val="1200"/>
              </a:spcAft>
            </a:pPr>
            <a:endParaRPr lang="de-CH" sz="2400" dirty="0"/>
          </a:p>
          <a:p>
            <a:pPr marL="0" lvl="1" indent="0">
              <a:buNone/>
            </a:pPr>
            <a:endParaRPr lang="de-CH" sz="2400" dirty="0"/>
          </a:p>
          <a:p>
            <a:pPr marL="357188" lvl="2" indent="0">
              <a:buNone/>
            </a:pPr>
            <a:endParaRPr lang="de-CH" sz="2400" dirty="0"/>
          </a:p>
          <a:p>
            <a:endParaRPr lang="de-CH" sz="24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A97AFD-16FE-4EA5-A888-4A84A29DE5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AD375-037F-43D0-B059-5172DA06796A}" type="slidenum">
              <a:rPr kumimoji="0" lang="de-CH" sz="82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CH" sz="8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1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gGEE</a:t>
            </a:r>
            <a:r>
              <a:rPr lang="de-CH" dirty="0"/>
              <a:t> – Beispiel Neubau Gewerbegebäude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12</a:t>
            </a:fld>
            <a:endParaRPr lang="de-CH" dirty="0"/>
          </a:p>
        </p:txBody>
      </p:sp>
      <p:sp>
        <p:nvSpPr>
          <p:cNvPr id="8" name="Rechteck 7"/>
          <p:cNvSpPr/>
          <p:nvPr/>
        </p:nvSpPr>
        <p:spPr>
          <a:xfrm>
            <a:off x="335360" y="1869326"/>
            <a:ext cx="48245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</a:pPr>
            <a:endParaRPr lang="de-CH" sz="2000" dirty="0"/>
          </a:p>
          <a:p>
            <a:pPr lvl="1">
              <a:spcAft>
                <a:spcPts val="600"/>
              </a:spcAft>
            </a:pPr>
            <a:endParaRPr lang="de-CH" sz="2000" dirty="0"/>
          </a:p>
        </p:txBody>
      </p:sp>
      <p:pic>
        <p:nvPicPr>
          <p:cNvPr id="12" name="Inhaltsplatzhalter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48128" y="2012221"/>
            <a:ext cx="3881434" cy="278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Diagramm 9"/>
          <p:cNvGraphicFramePr>
            <a:graphicFrameLocks/>
          </p:cNvGraphicFramePr>
          <p:nvPr/>
        </p:nvGraphicFramePr>
        <p:xfrm>
          <a:off x="551384" y="2012221"/>
          <a:ext cx="6264696" cy="3998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2423592" y="6060556"/>
            <a:ext cx="331236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600" dirty="0">
                <a:solidFill>
                  <a:srgbClr val="FF0000"/>
                </a:solidFill>
              </a:rPr>
              <a:t>Verfügbare Dachfläche 420 m</a:t>
            </a:r>
            <a:r>
              <a:rPr lang="de-CH" sz="1600" baseline="300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7" name="Gerader Verbinder 6"/>
          <p:cNvCxnSpPr/>
          <p:nvPr/>
        </p:nvCxnSpPr>
        <p:spPr>
          <a:xfrm>
            <a:off x="5015880" y="2996952"/>
            <a:ext cx="0" cy="2431510"/>
          </a:xfrm>
          <a:prstGeom prst="line">
            <a:avLst/>
          </a:prstGeom>
          <a:ln w="1587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29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57789"/>
            <a:ext cx="10983913" cy="619126"/>
          </a:xfrm>
        </p:spPr>
        <p:txBody>
          <a:bodyPr/>
          <a:lstStyle/>
          <a:p>
            <a:r>
              <a:rPr lang="de-CH" dirty="0" err="1"/>
              <a:t>gGEE</a:t>
            </a:r>
            <a:r>
              <a:rPr lang="de-CH" dirty="0"/>
              <a:t> – Beispiel Neubau Wohnhaus </a:t>
            </a:r>
            <a:r>
              <a:rPr lang="de-CH" dirty="0" err="1"/>
              <a:t>Minergie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 dirty="0"/>
          </a:p>
        </p:txBody>
      </p:sp>
      <p:pic>
        <p:nvPicPr>
          <p:cNvPr id="7" name="Grafi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11691" y="2310993"/>
            <a:ext cx="3834009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feld 8"/>
          <p:cNvSpPr txBox="1"/>
          <p:nvPr/>
        </p:nvSpPr>
        <p:spPr>
          <a:xfrm rot="1187391">
            <a:off x="8648168" y="1970923"/>
            <a:ext cx="181191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2800" b="1" dirty="0">
                <a:solidFill>
                  <a:srgbClr val="FF0000"/>
                </a:solidFill>
              </a:rPr>
              <a:t>MINERGIE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439816" y="6129279"/>
            <a:ext cx="280831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600" dirty="0">
                <a:solidFill>
                  <a:srgbClr val="FF0000"/>
                </a:solidFill>
              </a:rPr>
              <a:t>Verfügbare Dachfläche 100 m</a:t>
            </a:r>
            <a:r>
              <a:rPr lang="de-CH" sz="1600" baseline="30000" dirty="0">
                <a:solidFill>
                  <a:srgbClr val="FF0000"/>
                </a:solidFill>
              </a:rPr>
              <a:t>2</a:t>
            </a:r>
          </a:p>
        </p:txBody>
      </p:sp>
      <p:graphicFrame>
        <p:nvGraphicFramePr>
          <p:cNvPr id="13" name="Diagramm 12"/>
          <p:cNvGraphicFramePr>
            <a:graphicFrameLocks/>
          </p:cNvGraphicFramePr>
          <p:nvPr/>
        </p:nvGraphicFramePr>
        <p:xfrm>
          <a:off x="819350" y="2310993"/>
          <a:ext cx="6553944" cy="3845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4" name="Gerader Verbinder 13"/>
          <p:cNvCxnSpPr/>
          <p:nvPr/>
        </p:nvCxnSpPr>
        <p:spPr>
          <a:xfrm>
            <a:off x="7037185" y="3110457"/>
            <a:ext cx="0" cy="2431510"/>
          </a:xfrm>
          <a:prstGeom prst="line">
            <a:avLst/>
          </a:prstGeom>
          <a:ln w="1587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 flipH="1">
            <a:off x="6798788" y="5541967"/>
            <a:ext cx="238397" cy="191502"/>
          </a:xfrm>
          <a:prstGeom prst="line">
            <a:avLst/>
          </a:prstGeom>
          <a:ln w="1587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1847528" y="5085184"/>
            <a:ext cx="511256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119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Graphic spid="1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63352" y="0"/>
            <a:ext cx="119286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91344" y="260648"/>
            <a:ext cx="1173730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400" b="1" dirty="0">
                <a:latin typeface="Arial"/>
                <a:cs typeface="Arial"/>
              </a:rPr>
              <a:t>4. Notfallersatz Heizung (folgt unter Punkt 7)</a:t>
            </a:r>
          </a:p>
          <a:p>
            <a:pPr algn="ctr"/>
            <a:endParaRPr lang="de-DE" sz="2400" b="1" dirty="0">
              <a:latin typeface="Arial"/>
              <a:cs typeface="Arial"/>
            </a:endParaRPr>
          </a:p>
          <a:p>
            <a:pPr algn="ctr"/>
            <a:endParaRPr lang="de-DE" sz="2400" b="1" dirty="0">
              <a:latin typeface="Arial"/>
              <a:cs typeface="Arial"/>
            </a:endParaRPr>
          </a:p>
          <a:p>
            <a:pPr algn="ctr"/>
            <a:r>
              <a:rPr lang="de-DE" sz="2400" b="1" dirty="0">
                <a:latin typeface="Arial"/>
                <a:cs typeface="Arial"/>
              </a:rPr>
              <a:t>5. Ersatz Elektroboiler (in Wohnbauten)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159896" y="1916832"/>
            <a:ext cx="6984776" cy="47397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dirty="0"/>
              <a:t>Vorgaben gibt es seit 2009!</a:t>
            </a:r>
          </a:p>
          <a:p>
            <a:endParaRPr lang="de-DE" sz="2400" dirty="0"/>
          </a:p>
          <a:p>
            <a:r>
              <a:rPr lang="de-DE" sz="2400" dirty="0"/>
              <a:t>AUE-Merkblatt „Wassererwärmung“ wird angepasst</a:t>
            </a:r>
          </a:p>
          <a:p>
            <a:endParaRPr lang="de-DE" sz="2400" dirty="0"/>
          </a:p>
          <a:p>
            <a:r>
              <a:rPr lang="de-DE" sz="2400" dirty="0"/>
              <a:t>Bestehende zentrale Elektro-</a:t>
            </a:r>
            <a:r>
              <a:rPr lang="de-DE" sz="2400" dirty="0" err="1"/>
              <a:t>Wassererwärmer</a:t>
            </a:r>
            <a:r>
              <a:rPr lang="de-DE" sz="2400" dirty="0"/>
              <a:t> sind nach </a:t>
            </a:r>
            <a:r>
              <a:rPr lang="de-DE" sz="2400" dirty="0" err="1"/>
              <a:t>KEnG</a:t>
            </a:r>
            <a:r>
              <a:rPr lang="de-DE" sz="2400" dirty="0"/>
              <a:t>, Artikel T1-1, bis Ende 2042 durch Anlagen zu ersetzen, die den gesetzlichen </a:t>
            </a:r>
            <a:r>
              <a:rPr lang="de-DE" sz="2400" dirty="0" err="1"/>
              <a:t>Anforde</a:t>
            </a:r>
            <a:r>
              <a:rPr lang="de-DE" sz="2400" dirty="0"/>
              <a:t>-rungen entsprechen.</a:t>
            </a:r>
            <a:endParaRPr lang="de-CH" sz="2400" dirty="0">
              <a:latin typeface="Arial"/>
              <a:cs typeface="Arial"/>
            </a:endParaRPr>
          </a:p>
          <a:p>
            <a:pPr marL="449263" indent="-449263">
              <a:spcBef>
                <a:spcPts val="600"/>
              </a:spcBef>
            </a:pPr>
            <a:r>
              <a:rPr lang="de-CH" sz="2400" dirty="0">
                <a:latin typeface="Arial"/>
                <a:cs typeface="Arial"/>
              </a:rPr>
              <a:t>Ausnahmen:</a:t>
            </a:r>
          </a:p>
          <a:p>
            <a:pPr marL="449263" indent="-449263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CH" sz="2400" dirty="0">
                <a:latin typeface="Arial"/>
                <a:cs typeface="Arial"/>
              </a:rPr>
              <a:t>die Wassererwärmung erfolgt zu mind. 50% mit PV-Strom</a:t>
            </a:r>
            <a:r>
              <a:rPr lang="de-DE" sz="2400" dirty="0">
                <a:latin typeface="Arial"/>
                <a:cs typeface="Arial"/>
              </a:rPr>
              <a:t>	aus Eigenproduktion</a:t>
            </a:r>
          </a:p>
          <a:p>
            <a:pPr marL="449263" indent="-449263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DE" sz="2400" dirty="0">
                <a:latin typeface="Arial"/>
                <a:cs typeface="Arial"/>
              </a:rPr>
              <a:t>Elektroboiler hat weniger als 100 Liter Inhalt</a:t>
            </a:r>
            <a:endParaRPr lang="ro-RO" sz="2400" dirty="0">
              <a:latin typeface="Arial"/>
              <a:cs typeface="Arial"/>
            </a:endParaRP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0" y="1772816"/>
            <a:ext cx="4968262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8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63352" y="0"/>
            <a:ext cx="119286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91344" y="260648"/>
            <a:ext cx="117373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400" b="1" dirty="0">
                <a:latin typeface="Arial"/>
                <a:cs typeface="Arial"/>
              </a:rPr>
              <a:t>6. Verbot Elektroheizungen ab (Ende) 2031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580"/>
            <a:ext cx="4079776" cy="596813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295800" y="1412776"/>
            <a:ext cx="7776864" cy="50321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dirty="0"/>
              <a:t>Kantonales Energiegesetz </a:t>
            </a:r>
            <a:r>
              <a:rPr lang="de-DE" sz="2400" dirty="0" err="1"/>
              <a:t>KEnG</a:t>
            </a:r>
            <a:r>
              <a:rPr lang="de-DE" sz="2400" dirty="0"/>
              <a:t> (in Kraft getreten am 1.1.2012), Artikel 72:</a:t>
            </a:r>
          </a:p>
          <a:p>
            <a:r>
              <a:rPr lang="de-DE" sz="2400" dirty="0"/>
              <a:t>„</a:t>
            </a:r>
            <a:r>
              <a:rPr lang="de-DE" sz="2400" i="1" dirty="0"/>
              <a:t>Bestehende ortsfeste elektrische Widerstandsheizungen sind innert zwanzig Jahren ab Inkrafttreten dieses Gesetzes durch Heizungen zu ersetzen, die den Anforderungen dieses Gesetzes entsprechen</a:t>
            </a:r>
            <a:r>
              <a:rPr lang="de-DE" sz="2400" dirty="0"/>
              <a:t>.“</a:t>
            </a:r>
          </a:p>
          <a:p>
            <a:pPr>
              <a:spcBef>
                <a:spcPts val="600"/>
              </a:spcBef>
            </a:pPr>
            <a:r>
              <a:rPr lang="de-DE" sz="2400" dirty="0"/>
              <a:t>Das bedeutet, dass Elektroheizungen (inkl. Infrarot-heizungen) bis Ende 2031 zu ersetzen sind.</a:t>
            </a:r>
          </a:p>
          <a:p>
            <a:endParaRPr lang="de-DE" sz="2400" dirty="0"/>
          </a:p>
          <a:p>
            <a:pPr>
              <a:spcBef>
                <a:spcPts val="600"/>
              </a:spcBef>
            </a:pPr>
            <a:r>
              <a:rPr lang="de-CH" sz="2400" dirty="0">
                <a:latin typeface="Arial"/>
                <a:cs typeface="Arial"/>
              </a:rPr>
              <a:t>Aktuell gibt es noch Förderbeiträge für den Ersatz durch ein System mit erneuerbarer Energie (Fr. 4‘500.</a:t>
            </a:r>
            <a:r>
              <a:rPr lang="mr-IN" sz="2400" dirty="0">
                <a:latin typeface="Arial"/>
                <a:cs typeface="Arial"/>
              </a:rPr>
              <a:t>–</a:t>
            </a:r>
            <a:r>
              <a:rPr lang="de-CH" sz="2400" dirty="0">
                <a:latin typeface="Arial"/>
                <a:cs typeface="Arial"/>
              </a:rPr>
              <a:t> bzw. Fr. 6‘000.</a:t>
            </a:r>
            <a:r>
              <a:rPr lang="mr-IN" sz="2400" dirty="0">
                <a:latin typeface="Arial"/>
                <a:cs typeface="Arial"/>
              </a:rPr>
              <a:t>–</a:t>
            </a:r>
            <a:r>
              <a:rPr lang="de-CH" sz="2400" dirty="0">
                <a:latin typeface="Arial"/>
                <a:cs typeface="Arial"/>
              </a:rPr>
              <a:t> plus Fr. 500.</a:t>
            </a:r>
            <a:r>
              <a:rPr lang="mr-IN" sz="2400" dirty="0">
                <a:latin typeface="Arial"/>
                <a:cs typeface="Arial"/>
              </a:rPr>
              <a:t>–</a:t>
            </a:r>
            <a:r>
              <a:rPr lang="de-CH" sz="2400" dirty="0">
                <a:latin typeface="Arial"/>
                <a:cs typeface="Arial"/>
              </a:rPr>
              <a:t> für Ersatz Elektroboiler). </a:t>
            </a:r>
          </a:p>
          <a:p>
            <a:pPr>
              <a:spcBef>
                <a:spcPts val="600"/>
              </a:spcBef>
            </a:pPr>
            <a:r>
              <a:rPr lang="mr-IN" sz="2400" dirty="0">
                <a:latin typeface="Arial"/>
                <a:cs typeface="Arial"/>
              </a:rPr>
              <a:t>–</a:t>
            </a:r>
            <a:r>
              <a:rPr lang="de-CH" sz="2400" dirty="0">
                <a:latin typeface="Arial"/>
                <a:cs typeface="Arial"/>
              </a:rPr>
              <a:t> aber wie lange noch?</a:t>
            </a:r>
            <a:endParaRPr lang="ro-RO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398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63352" y="0"/>
            <a:ext cx="119286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91344" y="260648"/>
            <a:ext cx="117373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400" b="1" dirty="0">
                <a:latin typeface="Arial"/>
                <a:cs typeface="Arial"/>
              </a:rPr>
              <a:t>7. Meldungspflicht Heizungsänderungen bei Gemeinde über </a:t>
            </a:r>
            <a:r>
              <a:rPr lang="de-DE" sz="2400" b="1" dirty="0" err="1">
                <a:latin typeface="Arial"/>
                <a:cs typeface="Arial"/>
              </a:rPr>
              <a:t>eBau</a:t>
            </a:r>
            <a:endParaRPr lang="de-DE" sz="2400" b="1" dirty="0">
              <a:latin typeface="Arial"/>
              <a:cs typeface="Arial"/>
            </a:endParaRP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2" y="836712"/>
            <a:ext cx="3430261" cy="602128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647728" y="836712"/>
            <a:ext cx="8352928" cy="59093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2400" dirty="0"/>
              <a:t>Die Heizung in Ihrem Haus ist defekt. </a:t>
            </a:r>
            <a:r>
              <a:rPr lang="de-CH" sz="2400" b="1" dirty="0"/>
              <a:t>Was nun?</a:t>
            </a:r>
          </a:p>
          <a:p>
            <a:endParaRPr lang="de-CH" sz="2400" dirty="0">
              <a:latin typeface="Arial"/>
              <a:cs typeface="Arial"/>
            </a:endParaRPr>
          </a:p>
          <a:p>
            <a:r>
              <a:rPr lang="de-DE" sz="2400" dirty="0"/>
              <a:t>Melden Sie das Provisorium spätestens 4 Wochen nach dem Ersatz! Sie </a:t>
            </a:r>
            <a:r>
              <a:rPr lang="de-DE" sz="2400" dirty="0" err="1"/>
              <a:t>müssen</a:t>
            </a:r>
            <a:r>
              <a:rPr lang="de-DE" sz="2400" dirty="0"/>
              <a:t> aufzeigen, welche </a:t>
            </a:r>
            <a:r>
              <a:rPr lang="de-DE" sz="2400" dirty="0" err="1"/>
              <a:t>Massnahme</a:t>
            </a:r>
            <a:r>
              <a:rPr lang="de-DE" sz="2400" dirty="0"/>
              <a:t> Sie </a:t>
            </a:r>
            <a:r>
              <a:rPr lang="de-DE" sz="2400" dirty="0" err="1"/>
              <a:t>für</a:t>
            </a:r>
            <a:r>
              <a:rPr lang="de-DE" sz="2400" dirty="0"/>
              <a:t> den Heizungsersatz wählen.</a:t>
            </a:r>
          </a:p>
          <a:p>
            <a:endParaRPr lang="de-DE" sz="2400" dirty="0">
              <a:latin typeface="Arial"/>
              <a:cs typeface="Arial"/>
            </a:endParaRPr>
          </a:p>
          <a:p>
            <a:r>
              <a:rPr lang="de-DE" sz="2400" dirty="0"/>
              <a:t>Beispiel: Sie möchten an einen Wärmeverbund </a:t>
            </a:r>
            <a:r>
              <a:rPr lang="de-DE" sz="2400" dirty="0" err="1"/>
              <a:t>anschliessen</a:t>
            </a:r>
            <a:r>
              <a:rPr lang="de-DE" sz="2400" dirty="0"/>
              <a:t>, der Anschluss ist aber noch nicht möglich. Sie können als Übergangslösung, auf längstens 5 Jahre befristet, ein fossiles Heizsystem einsetzen. Der Nachweis erfolgt per Vertrag zwischen Fernwärmebetreiber und Bauherrschaft.</a:t>
            </a:r>
          </a:p>
          <a:p>
            <a:endParaRPr lang="de-DE" sz="2400" dirty="0">
              <a:latin typeface="Arial"/>
              <a:cs typeface="Arial"/>
            </a:endParaRPr>
          </a:p>
          <a:p>
            <a:r>
              <a:rPr lang="de-DE" sz="2400" dirty="0"/>
              <a:t>Ist es technisch nicht möglich, eine der geforderten </a:t>
            </a:r>
            <a:r>
              <a:rPr lang="de-DE" sz="2400" dirty="0" err="1"/>
              <a:t>Massnahmen</a:t>
            </a:r>
            <a:r>
              <a:rPr lang="de-DE" sz="2400" dirty="0"/>
              <a:t> umzusetzen?</a:t>
            </a:r>
          </a:p>
          <a:p>
            <a:r>
              <a:rPr lang="de-DE" sz="2400" dirty="0">
                <a:latin typeface="Arial"/>
                <a:cs typeface="Arial"/>
              </a:rPr>
              <a:t>Ausnahmegesuch via Gemeinde an AUE (Amt für Umwelt und Energie des Kantons Bern).</a:t>
            </a:r>
            <a:endParaRPr lang="ro-RO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398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EFE11-A4A3-4C0D-9B15-68F68DE8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Meldepflicht </a:t>
            </a:r>
            <a:r>
              <a:rPr lang="de-CH" sz="2400" dirty="0"/>
              <a:t>(Art. 40a Abs. 1 </a:t>
            </a:r>
            <a:r>
              <a:rPr lang="de-CH" sz="2400" dirty="0" err="1"/>
              <a:t>KEnG</a:t>
            </a:r>
            <a:r>
              <a:rPr lang="de-CH" sz="2400" dirty="0"/>
              <a:t>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AC0313-945E-4B7D-AA50-0A8905F42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78112"/>
            <a:ext cx="10802417" cy="5079888"/>
          </a:xfrm>
        </p:spPr>
        <p:txBody>
          <a:bodyPr/>
          <a:lstStyle/>
          <a:p>
            <a:r>
              <a:rPr lang="de-CH" sz="2000" dirty="0"/>
              <a:t>Der</a:t>
            </a:r>
            <a:r>
              <a:rPr lang="de-CH" sz="2000" b="1" dirty="0"/>
              <a:t> Ersatz </a:t>
            </a:r>
            <a:r>
              <a:rPr lang="de-CH" sz="2000" dirty="0"/>
              <a:t>eines Wärmeerzeugers* zur Gebäudebeheizung </a:t>
            </a:r>
            <a:r>
              <a:rPr lang="de-CH" sz="2000" b="1" dirty="0"/>
              <a:t>ist meldepflichtig</a:t>
            </a:r>
            <a:r>
              <a:rPr lang="de-CH" sz="2000" dirty="0"/>
              <a:t>. </a:t>
            </a:r>
          </a:p>
          <a:p>
            <a:endParaRPr lang="de-CH" sz="2000" dirty="0"/>
          </a:p>
          <a:p>
            <a:endParaRPr lang="de-CH" sz="2000" dirty="0"/>
          </a:p>
          <a:p>
            <a:pPr lvl="1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CH" sz="2000" b="1" u="sng" dirty="0">
                <a:solidFill>
                  <a:srgbClr val="FF0000"/>
                </a:solidFill>
              </a:rPr>
              <a:t>Jeder</a:t>
            </a:r>
            <a:r>
              <a:rPr lang="de-CH" sz="2000" dirty="0"/>
              <a:t> Wärmeerzeugerersatz ist meldepflichtig</a:t>
            </a:r>
            <a:r>
              <a:rPr lang="de-CH" sz="2400" b="1" dirty="0">
                <a:solidFill>
                  <a:srgbClr val="FF0000"/>
                </a:solidFill>
              </a:rPr>
              <a:t>!</a:t>
            </a:r>
            <a:endParaRPr lang="de-CH" sz="2000" b="1" dirty="0">
              <a:solidFill>
                <a:srgbClr val="FF0000"/>
              </a:solidFill>
            </a:endParaRPr>
          </a:p>
          <a:p>
            <a:pPr lvl="1">
              <a:spcAft>
                <a:spcPts val="1200"/>
              </a:spcAft>
              <a:buFont typeface="Symbol" panose="05050102010706020507" pitchFamily="18" charset="2"/>
              <a:buChar char="-"/>
            </a:pPr>
            <a:endParaRPr lang="de-CH" sz="2000" dirty="0"/>
          </a:p>
          <a:p>
            <a:pPr lvl="1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CH" sz="2000" dirty="0"/>
              <a:t>Die Meldepflicht gilt unabhängig vom Heizsystem oder von der Gebäudekategorie.</a:t>
            </a:r>
          </a:p>
          <a:p>
            <a:pPr lvl="1">
              <a:spcAft>
                <a:spcPts val="1200"/>
              </a:spcAft>
              <a:buFont typeface="Symbol" panose="05050102010706020507" pitchFamily="18" charset="2"/>
              <a:buChar char="-"/>
            </a:pPr>
            <a:endParaRPr lang="de-CH" sz="2000" dirty="0"/>
          </a:p>
          <a:p>
            <a:pPr lvl="1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CH" sz="2000" dirty="0"/>
              <a:t>Die Meldung erfolgt via 							 an die Gemeinde. </a:t>
            </a:r>
          </a:p>
          <a:p>
            <a:pPr marL="0" lvl="1" indent="0">
              <a:spcAft>
                <a:spcPts val="1200"/>
              </a:spcAft>
              <a:buNone/>
            </a:pPr>
            <a:br>
              <a:rPr lang="de-CH" dirty="0"/>
            </a:br>
            <a:r>
              <a:rPr lang="de-CH" dirty="0"/>
              <a:t>* </a:t>
            </a:r>
            <a:r>
              <a:rPr lang="de-CH" sz="2000" dirty="0"/>
              <a:t>Als Ersatz eines Wärmeerzeugers gilt, wenn entweder der gesamte Wärmeerzeuger, der Heizkessel, der Brenner (sofern der Kessel älter als 10 Jahre ist), der Kamin oder der Öltank ersetzt werden.</a:t>
            </a:r>
            <a:endParaRPr lang="de-CH" dirty="0"/>
          </a:p>
          <a:p>
            <a:pPr lvl="1">
              <a:spcAft>
                <a:spcPts val="1200"/>
              </a:spcAft>
            </a:pPr>
            <a:endParaRPr lang="de-CH" dirty="0"/>
          </a:p>
          <a:p>
            <a:pPr marL="0" lvl="1" indent="0">
              <a:buNone/>
            </a:pPr>
            <a:endParaRPr lang="de-CH" dirty="0"/>
          </a:p>
          <a:p>
            <a:pPr marL="357188" lvl="2" indent="0">
              <a:buNone/>
            </a:pPr>
            <a:endParaRPr lang="de-CH" dirty="0"/>
          </a:p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A97AFD-16FE-4EA5-A888-4A84A29DE5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AD375-037F-43D0-B059-5172DA06796A}" type="slidenum">
              <a:rPr kumimoji="0" lang="de-CH" sz="82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CH" sz="8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2" y="4620188"/>
            <a:ext cx="2781407" cy="4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6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EFE11-A4A3-4C0D-9B15-68F68DE8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Anforderungen </a:t>
            </a:r>
            <a:r>
              <a:rPr lang="de-CH" sz="2400" dirty="0"/>
              <a:t>(Art. 40a Abs. 2 </a:t>
            </a:r>
            <a:r>
              <a:rPr lang="de-CH" sz="2400" dirty="0" err="1"/>
              <a:t>KEnG</a:t>
            </a:r>
            <a:r>
              <a:rPr lang="de-CH" sz="2400" dirty="0"/>
              <a:t>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AC0313-945E-4B7D-AA50-0A8905F42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202" y="1798660"/>
            <a:ext cx="10983913" cy="5059340"/>
          </a:xfrm>
        </p:spPr>
        <p:txBody>
          <a:bodyPr/>
          <a:lstStyle/>
          <a:p>
            <a:pPr marL="0" lvl="1" indent="0">
              <a:spcAft>
                <a:spcPts val="1200"/>
              </a:spcAft>
              <a:buNone/>
            </a:pPr>
            <a:r>
              <a:rPr lang="de-CH" sz="2000" dirty="0"/>
              <a:t>Wird bei einem Gebäude der </a:t>
            </a:r>
            <a:r>
              <a:rPr lang="de-CH" sz="2000" b="1" u="sng" dirty="0"/>
              <a:t>Kategorie I </a:t>
            </a:r>
            <a:r>
              <a:rPr lang="mr-IN" sz="2000" b="1" u="sng" dirty="0"/>
              <a:t>–</a:t>
            </a:r>
            <a:r>
              <a:rPr lang="de-CH" sz="2000" b="1" u="sng" dirty="0"/>
              <a:t> VI*</a:t>
            </a:r>
            <a:r>
              <a:rPr lang="de-CH" sz="2000" dirty="0"/>
              <a:t>, das </a:t>
            </a:r>
            <a:r>
              <a:rPr lang="de-CH" sz="2000" b="1" u="sng" dirty="0"/>
              <a:t>älter als 20 Jahre </a:t>
            </a:r>
            <a:r>
              <a:rPr lang="de-CH" sz="2000" dirty="0"/>
              <a:t>ist, der Wärmeerzeuger ersetzt, gilt folgende Anforderung: </a:t>
            </a:r>
          </a:p>
          <a:p>
            <a:pPr marL="457200" lvl="1" indent="-457200">
              <a:spcAft>
                <a:spcPts val="1200"/>
              </a:spcAft>
              <a:buFont typeface="+mj-lt"/>
              <a:buAutoNum type="alphaLcPeriod"/>
            </a:pPr>
            <a:r>
              <a:rPr lang="de-CH" sz="2000" dirty="0"/>
              <a:t>es muss eine (</a:t>
            </a:r>
            <a:r>
              <a:rPr lang="de-CH" sz="2000" dirty="0" err="1"/>
              <a:t>MuKEn</a:t>
            </a:r>
            <a:r>
              <a:rPr lang="de-CH" sz="2000" dirty="0"/>
              <a:t>-) Standardlösung fachgerecht umgesetzt werden</a:t>
            </a:r>
            <a:br>
              <a:rPr lang="de-CH" sz="2000" dirty="0"/>
            </a:br>
            <a:r>
              <a:rPr lang="de-CH" sz="2000" dirty="0"/>
              <a:t> (Kontrolle auch durch Nachweiskontrollstelle möglich)</a:t>
            </a:r>
          </a:p>
          <a:p>
            <a:pPr marL="0" lvl="1" indent="0">
              <a:spcAft>
                <a:spcPts val="1200"/>
              </a:spcAft>
              <a:buNone/>
            </a:pPr>
            <a:r>
              <a:rPr lang="de-CH" sz="2000" dirty="0"/>
              <a:t> 	</a:t>
            </a:r>
            <a:r>
              <a:rPr lang="de-CH" sz="2000" b="1" dirty="0"/>
              <a:t>oder</a:t>
            </a:r>
            <a:r>
              <a:rPr lang="de-CH" sz="2000" dirty="0"/>
              <a:t> </a:t>
            </a:r>
          </a:p>
          <a:p>
            <a:pPr marL="457200" lvl="1" indent="-457200">
              <a:spcAft>
                <a:spcPts val="1200"/>
              </a:spcAft>
              <a:buFont typeface="+mj-lt"/>
              <a:buAutoNum type="alphaLcPeriod"/>
            </a:pPr>
            <a:r>
              <a:rPr lang="de-CH" sz="2000" dirty="0"/>
              <a:t>das Gebäude entspricht mindestens der Gesamtenergieeffizienzklasse D gemäss GEAK oder 	es liegt ein gültiges Minergie-Zertifikat vor.</a:t>
            </a:r>
          </a:p>
          <a:p>
            <a:pPr marL="0" lvl="1" indent="0">
              <a:spcAft>
                <a:spcPts val="1200"/>
              </a:spcAft>
              <a:buNone/>
            </a:pPr>
            <a:r>
              <a:rPr lang="de-CH" sz="2000" dirty="0"/>
              <a:t> 	</a:t>
            </a:r>
            <a:r>
              <a:rPr lang="de-CH" sz="2000" b="1" dirty="0"/>
              <a:t>oder</a:t>
            </a:r>
            <a:r>
              <a:rPr lang="de-CH" sz="2000" dirty="0"/>
              <a:t> </a:t>
            </a:r>
          </a:p>
          <a:p>
            <a:pPr marL="457200" lvl="1" indent="-457200">
              <a:spcAft>
                <a:spcPts val="1200"/>
              </a:spcAft>
              <a:buAutoNum type="alphaLcPeriod" startAt="3"/>
            </a:pPr>
            <a:r>
              <a:rPr lang="de-CH" sz="2000" dirty="0"/>
              <a:t>erneuerbares Gas (z.B. Biogas) bezogen wird, welches mindestens 50 % mehr erneuerbares 	Gas beinhaltet, als das Standardprodukt des Gasversorgers.</a:t>
            </a:r>
          </a:p>
          <a:p>
            <a:pPr marL="0" lvl="1" indent="0">
              <a:spcAft>
                <a:spcPts val="1200"/>
              </a:spcAft>
              <a:buNone/>
            </a:pPr>
            <a:endParaRPr lang="de-CH" sz="1000" dirty="0"/>
          </a:p>
          <a:p>
            <a:pPr marL="0" lvl="1" indent="0">
              <a:spcAft>
                <a:spcPts val="1200"/>
              </a:spcAft>
              <a:buNone/>
            </a:pPr>
            <a:r>
              <a:rPr lang="de-CH" sz="1800" dirty="0"/>
              <a:t>* I Wohnen MFH (inkl. </a:t>
            </a:r>
            <a:r>
              <a:rPr lang="de-CH" sz="1800" dirty="0" err="1"/>
              <a:t>Hotels+Heime</a:t>
            </a:r>
            <a:r>
              <a:rPr lang="de-CH" sz="1800" dirty="0"/>
              <a:t>); II Wohnen EFH; III Verwaltung; IV Schule; V Verkauf; VI Restaurant</a:t>
            </a:r>
          </a:p>
          <a:p>
            <a:pPr marL="0" lvl="1" indent="0">
              <a:spcAft>
                <a:spcPts val="1200"/>
              </a:spcAft>
              <a:buNone/>
            </a:pPr>
            <a:endParaRPr lang="de-CH" sz="1800" dirty="0"/>
          </a:p>
          <a:p>
            <a:pPr marL="0" lvl="1" indent="0">
              <a:spcAft>
                <a:spcPts val="1200"/>
              </a:spcAft>
              <a:buNone/>
            </a:pPr>
            <a:endParaRPr lang="de-CH" sz="1800" dirty="0"/>
          </a:p>
          <a:p>
            <a:pPr marL="0" lvl="1" indent="0">
              <a:spcAft>
                <a:spcPts val="1200"/>
              </a:spcAft>
              <a:buNone/>
            </a:pPr>
            <a:endParaRPr lang="de-CH" sz="1800" dirty="0"/>
          </a:p>
          <a:p>
            <a:pPr marL="0" lvl="1" indent="0">
              <a:spcAft>
                <a:spcPts val="1200"/>
              </a:spcAft>
              <a:buNone/>
            </a:pPr>
            <a:endParaRPr lang="de-CH" sz="1800" dirty="0"/>
          </a:p>
          <a:p>
            <a:pPr marL="0" lvl="1" indent="0">
              <a:spcAft>
                <a:spcPts val="1200"/>
              </a:spcAft>
              <a:buNone/>
            </a:pPr>
            <a:endParaRPr lang="de-CH" sz="1800" dirty="0"/>
          </a:p>
          <a:p>
            <a:pPr marL="0" lvl="1" indent="0">
              <a:spcAft>
                <a:spcPts val="1200"/>
              </a:spcAft>
              <a:buNone/>
            </a:pPr>
            <a:r>
              <a:rPr lang="de-CH" sz="1800" dirty="0"/>
              <a:t>	</a:t>
            </a:r>
            <a:br>
              <a:rPr lang="de-CH" sz="1800" dirty="0"/>
            </a:br>
            <a:br>
              <a:rPr lang="de-CH" sz="1800" dirty="0"/>
            </a:br>
            <a:br>
              <a:rPr lang="de-CH" sz="1800" dirty="0"/>
            </a:br>
            <a:endParaRPr lang="de-CH" sz="2400" dirty="0"/>
          </a:p>
          <a:p>
            <a:endParaRPr lang="de-CH" sz="24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A97AFD-16FE-4EA5-A888-4A84A29DE5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AD375-037F-43D0-B059-5172DA06796A}" type="slidenum">
              <a:rPr kumimoji="0" lang="de-CH" sz="82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CH" sz="8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0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EFE11-A4A3-4C0D-9B15-68F68DE8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Nachweis mit (</a:t>
            </a:r>
            <a:r>
              <a:rPr lang="de-CH" dirty="0" err="1"/>
              <a:t>MuKEn</a:t>
            </a:r>
            <a:r>
              <a:rPr lang="de-CH" dirty="0"/>
              <a:t>-) Standardlösungen </a:t>
            </a:r>
            <a:r>
              <a:rPr lang="de-CH" sz="1600" dirty="0"/>
              <a:t>(Art. 20a Abs. 3 </a:t>
            </a:r>
            <a:r>
              <a:rPr lang="de-CH" sz="1600" dirty="0" err="1"/>
              <a:t>KEnV</a:t>
            </a:r>
            <a:r>
              <a:rPr lang="de-CH" sz="1600" dirty="0"/>
              <a:t>)</a:t>
            </a:r>
            <a:endParaRPr lang="de-CH" sz="2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AC0313-945E-4B7D-AA50-0A8905F42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202" y="1798660"/>
            <a:ext cx="10983913" cy="4672731"/>
          </a:xfrm>
        </p:spPr>
        <p:txBody>
          <a:bodyPr/>
          <a:lstStyle/>
          <a:p>
            <a:pPr marL="0" lvl="1" indent="0">
              <a:spcAft>
                <a:spcPts val="1200"/>
              </a:spcAft>
              <a:buNone/>
            </a:pPr>
            <a:r>
              <a:rPr lang="de-CH" sz="2000" dirty="0"/>
              <a:t>Fachgerechte Umsetzung einer Standardlösung.</a:t>
            </a:r>
          </a:p>
          <a:p>
            <a:pPr marL="0" lvl="1" indent="0">
              <a:spcAft>
                <a:spcPts val="1200"/>
              </a:spcAft>
              <a:buNone/>
            </a:pPr>
            <a:endParaRPr lang="de-CH" sz="2000" dirty="0"/>
          </a:p>
          <a:p>
            <a:pPr marL="0" lvl="1" indent="0">
              <a:spcAft>
                <a:spcPts val="1200"/>
              </a:spcAft>
              <a:buNone/>
            </a:pPr>
            <a:endParaRPr lang="de-CH" sz="2000" dirty="0"/>
          </a:p>
          <a:p>
            <a:pPr marL="0" lvl="1" indent="0">
              <a:spcAft>
                <a:spcPts val="1200"/>
              </a:spcAft>
              <a:buNone/>
            </a:pPr>
            <a:endParaRPr lang="de-CH" sz="2000" dirty="0"/>
          </a:p>
          <a:p>
            <a:pPr marL="0" lvl="1" indent="0">
              <a:spcAft>
                <a:spcPts val="1200"/>
              </a:spcAft>
              <a:buNone/>
            </a:pPr>
            <a:endParaRPr lang="de-CH" sz="2000" dirty="0"/>
          </a:p>
          <a:p>
            <a:pPr marL="0" lvl="1" indent="0">
              <a:spcAft>
                <a:spcPts val="1200"/>
              </a:spcAft>
              <a:buNone/>
            </a:pPr>
            <a:endParaRPr lang="de-CH" sz="2000" dirty="0"/>
          </a:p>
          <a:p>
            <a:pPr marL="0" lvl="1" indent="0">
              <a:spcAft>
                <a:spcPts val="1200"/>
              </a:spcAft>
              <a:buNone/>
            </a:pPr>
            <a:r>
              <a:rPr lang="de-CH" sz="2000" dirty="0"/>
              <a:t>	</a:t>
            </a:r>
            <a:br>
              <a:rPr lang="de-CH" sz="2000" dirty="0"/>
            </a:br>
            <a:br>
              <a:rPr lang="de-CH" sz="2000" dirty="0"/>
            </a:br>
            <a:br>
              <a:rPr lang="de-CH" sz="2000" dirty="0"/>
            </a:br>
            <a:endParaRPr lang="de-CH" dirty="0"/>
          </a:p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A97AFD-16FE-4EA5-A888-4A84A29DE5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AD375-037F-43D0-B059-5172DA06796A}" type="slidenum">
              <a:rPr kumimoji="0" lang="de-CH" sz="82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CH" sz="8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191344" y="2276872"/>
            <a:ext cx="6037157" cy="2141271"/>
            <a:chOff x="191344" y="2276872"/>
            <a:chExt cx="5454981" cy="1963215"/>
          </a:xfrm>
        </p:grpSpPr>
        <p:graphicFrame>
          <p:nvGraphicFramePr>
            <p:cNvPr id="5" name="Inhaltsplatzhalter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45953747"/>
                </p:ext>
              </p:extLst>
            </p:nvPr>
          </p:nvGraphicFramePr>
          <p:xfrm>
            <a:off x="764773" y="2276872"/>
            <a:ext cx="4881552" cy="196321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Abgerundetes Rechteck 6"/>
            <p:cNvSpPr/>
            <p:nvPr/>
          </p:nvSpPr>
          <p:spPr>
            <a:xfrm rot="16200000">
              <a:off x="-554124" y="3022340"/>
              <a:ext cx="1963215" cy="47228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2000" dirty="0"/>
                <a:t>erneuerbar</a:t>
              </a:r>
            </a:p>
          </p:txBody>
        </p:sp>
      </p:grpSp>
      <p:graphicFrame>
        <p:nvGraphicFramePr>
          <p:cNvPr id="8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2381549"/>
              </p:ext>
            </p:extLst>
          </p:nvPr>
        </p:nvGraphicFramePr>
        <p:xfrm>
          <a:off x="825971" y="4532358"/>
          <a:ext cx="5402530" cy="2209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Abgerundetes Rechteck 8"/>
          <p:cNvSpPr/>
          <p:nvPr/>
        </p:nvSpPr>
        <p:spPr>
          <a:xfrm rot="16200000">
            <a:off x="-597807" y="5321508"/>
            <a:ext cx="2100985" cy="5226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dirty="0"/>
              <a:t>Energielieferant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6473667" y="2276872"/>
            <a:ext cx="5454981" cy="2160239"/>
            <a:chOff x="6329651" y="2276872"/>
            <a:chExt cx="5454981" cy="1963215"/>
          </a:xfrm>
        </p:grpSpPr>
        <p:graphicFrame>
          <p:nvGraphicFramePr>
            <p:cNvPr id="10" name="Inhaltsplatzhalter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63976159"/>
                </p:ext>
              </p:extLst>
            </p:nvPr>
          </p:nvGraphicFramePr>
          <p:xfrm>
            <a:off x="6903080" y="2276872"/>
            <a:ext cx="4881552" cy="196321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11" name="Abgerundetes Rechteck 10"/>
            <p:cNvSpPr/>
            <p:nvPr/>
          </p:nvSpPr>
          <p:spPr>
            <a:xfrm rot="16200000">
              <a:off x="5584183" y="3022340"/>
              <a:ext cx="1963215" cy="47228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2000" dirty="0"/>
                <a:t>EE / fossil</a:t>
              </a: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6473667" y="4517144"/>
            <a:ext cx="5454981" cy="2116200"/>
            <a:chOff x="6329651" y="4526113"/>
            <a:chExt cx="5454981" cy="1963215"/>
          </a:xfrm>
        </p:grpSpPr>
        <p:graphicFrame>
          <p:nvGraphicFramePr>
            <p:cNvPr id="12" name="Inhaltsplatzhalter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04714169"/>
                </p:ext>
              </p:extLst>
            </p:nvPr>
          </p:nvGraphicFramePr>
          <p:xfrm>
            <a:off x="6903080" y="4526113"/>
            <a:ext cx="4881552" cy="196321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sp>
          <p:nvSpPr>
            <p:cNvPr id="13" name="Abgerundetes Rechteck 12"/>
            <p:cNvSpPr/>
            <p:nvPr/>
          </p:nvSpPr>
          <p:spPr>
            <a:xfrm rot="16200000">
              <a:off x="5584183" y="5271581"/>
              <a:ext cx="1963215" cy="472280"/>
            </a:xfrm>
            <a:prstGeom prst="roundRect">
              <a:avLst/>
            </a:prstGeom>
            <a:solidFill>
              <a:srgbClr val="9E5EC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2000" dirty="0"/>
                <a:t>Hülle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551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63352" y="0"/>
            <a:ext cx="119286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19336" y="260648"/>
            <a:ext cx="8191118" cy="61093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b="1" dirty="0">
                <a:latin typeface="Arial"/>
                <a:cs typeface="Arial"/>
              </a:rPr>
              <a:t>Übersicht der Themen</a:t>
            </a:r>
          </a:p>
          <a:p>
            <a:endParaRPr lang="de-DE" sz="2400" dirty="0">
              <a:latin typeface="Arial"/>
              <a:cs typeface="Arial"/>
            </a:endParaRPr>
          </a:p>
          <a:p>
            <a:pPr marL="449263" indent="-449263"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latin typeface="Arial"/>
                <a:cs typeface="Arial"/>
              </a:rPr>
              <a:t>1.	Was ändert für Umbauten / Erweiterungen? </a:t>
            </a:r>
          </a:p>
          <a:p>
            <a:pPr marL="449263" indent="-449263"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latin typeface="Arial"/>
                <a:cs typeface="Arial"/>
              </a:rPr>
              <a:t>2.	Was ändert für Neubauten? </a:t>
            </a:r>
          </a:p>
          <a:p>
            <a:pPr marL="449263" indent="-449263"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latin typeface="Arial"/>
                <a:cs typeface="Arial"/>
              </a:rPr>
              <a:t>3.	Gewichtete Gesamtenergieeffizienz </a:t>
            </a:r>
            <a:r>
              <a:rPr lang="de-DE" sz="2400" dirty="0" err="1">
                <a:latin typeface="Arial"/>
                <a:cs typeface="Arial"/>
              </a:rPr>
              <a:t>gGEE</a:t>
            </a:r>
            <a:r>
              <a:rPr lang="de-DE" sz="2400" dirty="0">
                <a:latin typeface="Arial"/>
                <a:cs typeface="Arial"/>
              </a:rPr>
              <a:t> </a:t>
            </a:r>
          </a:p>
          <a:p>
            <a:pPr marL="449263" indent="-449263"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latin typeface="Arial"/>
                <a:cs typeface="Arial"/>
              </a:rPr>
              <a:t>4.	Notfallersatz Heizung (</a:t>
            </a:r>
            <a:r>
              <a:rPr lang="de-DE" sz="2400" b="1" dirty="0">
                <a:latin typeface="Arial"/>
                <a:cs typeface="Arial"/>
              </a:rPr>
              <a:t>unter Punkt 7</a:t>
            </a:r>
            <a:r>
              <a:rPr lang="de-DE" sz="2400" dirty="0">
                <a:latin typeface="Arial"/>
                <a:cs typeface="Arial"/>
              </a:rPr>
              <a:t>) </a:t>
            </a:r>
          </a:p>
          <a:p>
            <a:pPr marL="449263" indent="-449263"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latin typeface="Arial"/>
                <a:cs typeface="Arial"/>
              </a:rPr>
              <a:t>5.	Ersatz Elektroboiler </a:t>
            </a:r>
          </a:p>
          <a:p>
            <a:pPr marL="449263" indent="-449263"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latin typeface="Arial"/>
                <a:cs typeface="Arial"/>
              </a:rPr>
              <a:t>6.	Verbot Elektroheizungen ab 2031 </a:t>
            </a:r>
          </a:p>
          <a:p>
            <a:pPr marL="449263" indent="-449263"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latin typeface="Arial"/>
                <a:cs typeface="Arial"/>
              </a:rPr>
              <a:t>7.	Meldungspflicht Heizungsänderungen bei Gemeinde über </a:t>
            </a:r>
            <a:r>
              <a:rPr lang="de-DE" sz="2400" dirty="0" err="1">
                <a:latin typeface="Arial"/>
                <a:cs typeface="Arial"/>
              </a:rPr>
              <a:t>eBau</a:t>
            </a:r>
            <a:r>
              <a:rPr lang="de-DE" sz="2400" dirty="0">
                <a:latin typeface="Arial"/>
                <a:cs typeface="Arial"/>
              </a:rPr>
              <a:t> (</a:t>
            </a:r>
            <a:r>
              <a:rPr lang="de-DE" sz="2400" b="1" dirty="0">
                <a:latin typeface="Arial"/>
                <a:cs typeface="Arial"/>
              </a:rPr>
              <a:t>kurz weitere Themen</a:t>
            </a:r>
            <a:r>
              <a:rPr lang="de-DE" sz="2400" dirty="0">
                <a:latin typeface="Arial"/>
                <a:cs typeface="Arial"/>
              </a:rPr>
              <a:t>)</a:t>
            </a:r>
          </a:p>
          <a:p>
            <a:pPr marL="449263" indent="-449263"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latin typeface="Arial"/>
                <a:cs typeface="Arial"/>
              </a:rPr>
              <a:t>8.	Meldungspflicht Solaranlagen bei der Gemeinde über </a:t>
            </a:r>
            <a:r>
              <a:rPr lang="de-DE" sz="2400" dirty="0" err="1">
                <a:latin typeface="Arial"/>
                <a:cs typeface="Arial"/>
              </a:rPr>
              <a:t>eBau</a:t>
            </a:r>
            <a:r>
              <a:rPr lang="de-DE" sz="2400" dirty="0">
                <a:latin typeface="Arial"/>
                <a:cs typeface="Arial"/>
              </a:rPr>
              <a:t> </a:t>
            </a:r>
          </a:p>
          <a:p>
            <a:pPr marL="449263" indent="-449263">
              <a:spcBef>
                <a:spcPts val="600"/>
              </a:spcBef>
              <a:spcAft>
                <a:spcPts val="600"/>
              </a:spcAft>
            </a:pPr>
            <a:r>
              <a:rPr lang="ro-RO" sz="2400" dirty="0">
                <a:latin typeface="Arial"/>
                <a:cs typeface="Arial"/>
              </a:rPr>
              <a:t>9.	eBau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328248" y="260648"/>
            <a:ext cx="3847992" cy="57400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2400" dirty="0">
              <a:latin typeface="Arial"/>
              <a:cs typeface="Arial"/>
            </a:endParaRPr>
          </a:p>
          <a:p>
            <a:endParaRPr lang="de-DE" sz="2400" dirty="0">
              <a:latin typeface="Arial"/>
              <a:cs typeface="Arial"/>
            </a:endParaRPr>
          </a:p>
          <a:p>
            <a:pPr marL="449263" indent="-449263"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latin typeface="Arial"/>
                <a:cs typeface="Arial"/>
              </a:rPr>
              <a:t>1 </a:t>
            </a:r>
            <a:r>
              <a:rPr lang="mr-IN" sz="2400" dirty="0">
                <a:latin typeface="Arial"/>
                <a:cs typeface="Arial"/>
              </a:rPr>
              <a:t>–</a:t>
            </a:r>
            <a:r>
              <a:rPr lang="de-DE" sz="2400" dirty="0">
                <a:latin typeface="Arial"/>
                <a:cs typeface="Arial"/>
              </a:rPr>
              <a:t> 7</a:t>
            </a:r>
          </a:p>
          <a:p>
            <a:pPr marL="449263" indent="-449263"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latin typeface="Arial"/>
                <a:cs typeface="Arial"/>
              </a:rPr>
              <a:t>Kurt Marti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latin typeface="Arial"/>
                <a:cs typeface="Arial"/>
              </a:rPr>
              <a:t>Ing.büro für Energie und Umwelt</a:t>
            </a:r>
          </a:p>
          <a:p>
            <a:pPr marL="449263" indent="-449263">
              <a:spcBef>
                <a:spcPts val="600"/>
              </a:spcBef>
              <a:spcAft>
                <a:spcPts val="600"/>
              </a:spcAft>
            </a:pPr>
            <a:r>
              <a:rPr lang="de-DE" sz="2400" dirty="0" err="1">
                <a:latin typeface="Arial"/>
                <a:cs typeface="Arial"/>
              </a:rPr>
              <a:t>Schüpfen</a:t>
            </a:r>
            <a:endParaRPr lang="de-DE" sz="2400" dirty="0">
              <a:latin typeface="Arial"/>
              <a:cs typeface="Arial"/>
            </a:endParaRPr>
          </a:p>
          <a:p>
            <a:pPr marL="449263" indent="-449263"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latin typeface="Arial"/>
                <a:cs typeface="Arial"/>
              </a:rPr>
              <a:t>(teilweise Folien vom AUE)</a:t>
            </a:r>
          </a:p>
          <a:p>
            <a:pPr marL="449263" indent="-449263">
              <a:spcBef>
                <a:spcPts val="600"/>
              </a:spcBef>
              <a:spcAft>
                <a:spcPts val="600"/>
              </a:spcAft>
            </a:pPr>
            <a:endParaRPr lang="de-DE" sz="2400" dirty="0">
              <a:latin typeface="Arial"/>
              <a:cs typeface="Arial"/>
            </a:endParaRPr>
          </a:p>
          <a:p>
            <a:pPr marL="449263" indent="-449263"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latin typeface="Arial"/>
                <a:cs typeface="Arial"/>
              </a:rPr>
              <a:t>7 </a:t>
            </a:r>
            <a:r>
              <a:rPr lang="mr-IN" sz="2400" dirty="0">
                <a:latin typeface="Arial"/>
                <a:cs typeface="Arial"/>
              </a:rPr>
              <a:t>–</a:t>
            </a:r>
            <a:r>
              <a:rPr lang="de-DE" sz="2400" dirty="0">
                <a:latin typeface="Arial"/>
                <a:cs typeface="Arial"/>
              </a:rPr>
              <a:t> 9</a:t>
            </a:r>
          </a:p>
          <a:p>
            <a:pPr marL="449263" indent="-449263"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latin typeface="Arial"/>
                <a:cs typeface="Arial"/>
              </a:rPr>
              <a:t>Tanja </a:t>
            </a:r>
            <a:r>
              <a:rPr lang="de-DE" sz="2400" dirty="0" err="1">
                <a:latin typeface="Arial"/>
                <a:cs typeface="Arial"/>
              </a:rPr>
              <a:t>Mathys</a:t>
            </a:r>
            <a:endParaRPr lang="de-DE" sz="2400" dirty="0">
              <a:latin typeface="Arial"/>
              <a:cs typeface="Arial"/>
            </a:endParaRPr>
          </a:p>
          <a:p>
            <a:pPr marL="449263" indent="-449263"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latin typeface="Arial"/>
                <a:cs typeface="Arial"/>
              </a:rPr>
              <a:t>Bauverwalterin </a:t>
            </a:r>
            <a:r>
              <a:rPr lang="de-DE" sz="2400" dirty="0" err="1">
                <a:latin typeface="Arial"/>
                <a:cs typeface="Arial"/>
              </a:rPr>
              <a:t>Schüpfen</a:t>
            </a:r>
            <a:r>
              <a:rPr lang="de-DE" sz="2400" dirty="0">
                <a:latin typeface="Arial"/>
                <a:cs typeface="Arial"/>
              </a:rPr>
              <a:t>	</a:t>
            </a:r>
            <a:endParaRPr lang="ro-RO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6523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DA7CC7FC-9400-45C0-AEE5-559DC7B817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 anchorCtr="0"/>
          <a:lstStyle/>
          <a:p>
            <a:r>
              <a:rPr lang="de-CH" dirty="0"/>
              <a:t>Weitere Themen </a:t>
            </a:r>
            <a:r>
              <a:rPr lang="de-CH" dirty="0" err="1"/>
              <a:t>KEnG</a:t>
            </a:r>
            <a:r>
              <a:rPr lang="de-CH" dirty="0"/>
              <a:t> / </a:t>
            </a:r>
            <a:r>
              <a:rPr lang="de-CH" dirty="0" err="1"/>
              <a:t>KEnV</a:t>
            </a:r>
            <a:endParaRPr lang="de-CH" dirty="0"/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E59A757E-70E0-440F-BEA8-B72E48DC1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220" y="2916993"/>
            <a:ext cx="10512796" cy="3635623"/>
          </a:xfrm>
        </p:spPr>
        <p:txBody>
          <a:bodyPr/>
          <a:lstStyle/>
          <a:p>
            <a:pPr marL="457200" indent="-457200">
              <a:buFont typeface="Symbol" panose="05050102010706020507" pitchFamily="18" charset="2"/>
              <a:buChar char="-"/>
            </a:pPr>
            <a:r>
              <a:rPr lang="de-CH" sz="2800" dirty="0">
                <a:solidFill>
                  <a:schemeClr val="bg2">
                    <a:lumMod val="50000"/>
                  </a:schemeClr>
                </a:solidFill>
              </a:rPr>
              <a:t>Ladeinfrastruktur für Elektrofahrzeugen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CH" sz="2800" dirty="0">
                <a:solidFill>
                  <a:schemeClr val="bg2">
                    <a:lumMod val="50000"/>
                  </a:schemeClr>
                </a:solidFill>
              </a:rPr>
              <a:t>Leuchtreklamen, Schaufensterbeleuchtung etc.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CH" sz="2800" dirty="0">
                <a:solidFill>
                  <a:schemeClr val="bg2">
                    <a:lumMod val="50000"/>
                  </a:schemeClr>
                </a:solidFill>
              </a:rPr>
              <a:t>Pflicht zur Nutzung der Sonnenenergie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CH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1EBB3F41-2068-480C-A9D4-68395196A5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0488" y="6525344"/>
            <a:ext cx="321625" cy="108000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20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9018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Ladeinfrastruktur -  Ausbaustufen für Neubauten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21</a:t>
            </a:fld>
            <a:endParaRPr lang="de-CH" dirty="0"/>
          </a:p>
        </p:txBody>
      </p:sp>
      <p:sp>
        <p:nvSpPr>
          <p:cNvPr id="19" name="Textfeld 18"/>
          <p:cNvSpPr txBox="1"/>
          <p:nvPr/>
        </p:nvSpPr>
        <p:spPr>
          <a:xfrm>
            <a:off x="400001" y="1601118"/>
            <a:ext cx="5078475" cy="5913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00" tIns="53340" rIns="53341" bIns="53340" numCol="1" spcCol="1270" anchor="ctr" anchorCtr="0">
            <a:noAutofit/>
          </a:bodyPr>
          <a:lstStyle>
            <a:defPPr>
              <a:defRPr lang="de-DE"/>
            </a:defPPr>
            <a:lvl1pPr algn="ctr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dirty="0"/>
              <a:t>Vorgaben nach Art. 56a </a:t>
            </a:r>
            <a:r>
              <a:rPr lang="de-CH" dirty="0" err="1"/>
              <a:t>BauV</a:t>
            </a:r>
            <a:r>
              <a:rPr lang="de-CH" dirty="0"/>
              <a:t> (neu)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00001" y="3345386"/>
            <a:ext cx="5078475" cy="66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00" tIns="108000" rIns="53341" bIns="108000" numCol="1" spcCol="1270" anchor="ctr" anchorCtr="0">
            <a:noAutofit/>
          </a:bodyPr>
          <a:lstStyle>
            <a:defPPr>
              <a:defRPr lang="de-DE"/>
            </a:defPPr>
            <a:lvl1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CH" b="0" dirty="0"/>
              <a:t>Dimensionierung der </a:t>
            </a:r>
            <a:r>
              <a:rPr lang="de-CH" dirty="0"/>
              <a:t>Anschlussleistung</a:t>
            </a:r>
            <a:r>
              <a:rPr lang="de-CH" b="0" dirty="0"/>
              <a:t> </a:t>
            </a:r>
          </a:p>
          <a:p>
            <a:r>
              <a:rPr lang="de-CH" b="0" dirty="0">
                <a:sym typeface="Wingdings" panose="05000000000000000000" pitchFamily="2" charset="2"/>
              </a:rPr>
              <a:t> </a:t>
            </a:r>
            <a:r>
              <a:rPr lang="de-CH" b="0" dirty="0"/>
              <a:t>SIA-Merkblatt 2060 (</a:t>
            </a:r>
            <a:r>
              <a:rPr lang="de-CH" dirty="0"/>
              <a:t>nicht bindend</a:t>
            </a:r>
            <a:r>
              <a:rPr lang="de-CH" b="0" dirty="0"/>
              <a:t>)</a:t>
            </a:r>
          </a:p>
        </p:txBody>
      </p:sp>
      <p:sp>
        <p:nvSpPr>
          <p:cNvPr id="21" name="Freihandform 20"/>
          <p:cNvSpPr/>
          <p:nvPr/>
        </p:nvSpPr>
        <p:spPr>
          <a:xfrm>
            <a:off x="5735960" y="1601117"/>
            <a:ext cx="6134820" cy="591307"/>
          </a:xfrm>
          <a:custGeom>
            <a:avLst/>
            <a:gdLst>
              <a:gd name="connsiteX0" fmla="*/ 0 w 4465712"/>
              <a:gd name="connsiteY0" fmla="*/ 60293 h 602926"/>
              <a:gd name="connsiteX1" fmla="*/ 60293 w 4465712"/>
              <a:gd name="connsiteY1" fmla="*/ 0 h 602926"/>
              <a:gd name="connsiteX2" fmla="*/ 4405419 w 4465712"/>
              <a:gd name="connsiteY2" fmla="*/ 0 h 602926"/>
              <a:gd name="connsiteX3" fmla="*/ 4465712 w 4465712"/>
              <a:gd name="connsiteY3" fmla="*/ 60293 h 602926"/>
              <a:gd name="connsiteX4" fmla="*/ 4465712 w 4465712"/>
              <a:gd name="connsiteY4" fmla="*/ 542633 h 602926"/>
              <a:gd name="connsiteX5" fmla="*/ 4405419 w 4465712"/>
              <a:gd name="connsiteY5" fmla="*/ 602926 h 602926"/>
              <a:gd name="connsiteX6" fmla="*/ 60293 w 4465712"/>
              <a:gd name="connsiteY6" fmla="*/ 602926 h 602926"/>
              <a:gd name="connsiteX7" fmla="*/ 0 w 4465712"/>
              <a:gd name="connsiteY7" fmla="*/ 542633 h 602926"/>
              <a:gd name="connsiteX8" fmla="*/ 0 w 4465712"/>
              <a:gd name="connsiteY8" fmla="*/ 60293 h 60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5712" h="602926">
                <a:moveTo>
                  <a:pt x="0" y="60293"/>
                </a:moveTo>
                <a:cubicBezTo>
                  <a:pt x="0" y="26994"/>
                  <a:pt x="26994" y="0"/>
                  <a:pt x="60293" y="0"/>
                </a:cubicBezTo>
                <a:lnTo>
                  <a:pt x="4405419" y="0"/>
                </a:lnTo>
                <a:cubicBezTo>
                  <a:pt x="4438718" y="0"/>
                  <a:pt x="4465712" y="26994"/>
                  <a:pt x="4465712" y="60293"/>
                </a:cubicBezTo>
                <a:lnTo>
                  <a:pt x="4465712" y="542633"/>
                </a:lnTo>
                <a:cubicBezTo>
                  <a:pt x="4465712" y="575932"/>
                  <a:pt x="4438718" y="602926"/>
                  <a:pt x="4405419" y="602926"/>
                </a:cubicBezTo>
                <a:lnTo>
                  <a:pt x="60293" y="602926"/>
                </a:lnTo>
                <a:cubicBezTo>
                  <a:pt x="26994" y="602926"/>
                  <a:pt x="0" y="575932"/>
                  <a:pt x="0" y="542633"/>
                </a:cubicBezTo>
                <a:lnTo>
                  <a:pt x="0" y="6029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00" tIns="53340" rIns="53341" bIns="53340" numCol="1" spcCol="1270" anchor="ctr" anchorCtr="0">
            <a:noAutofit/>
          </a:bodyPr>
          <a:lstStyle/>
          <a:p>
            <a:pPr algn="ctr"/>
            <a:r>
              <a:rPr lang="de-CH" sz="2000" b="1" dirty="0">
                <a:solidFill>
                  <a:schemeClr val="bg2">
                    <a:lumMod val="50000"/>
                  </a:schemeClr>
                </a:solidFill>
              </a:rPr>
              <a:t>Ausbaustufen gemäss SIA Merkblatt 2060</a:t>
            </a:r>
          </a:p>
          <a:p>
            <a:pPr algn="ctr"/>
            <a:r>
              <a:rPr lang="de-CH" sz="2000" b="1" dirty="0">
                <a:solidFill>
                  <a:schemeClr val="bg2">
                    <a:lumMod val="50000"/>
                  </a:schemeClr>
                </a:solidFill>
              </a:rPr>
              <a:t>«Infrastruktur für Elektrofahrzeuge in Gebäuden»</a:t>
            </a:r>
            <a:r>
              <a:rPr lang="de-CH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2" name="Gleichschenkliges Dreieck 31"/>
          <p:cNvSpPr/>
          <p:nvPr/>
        </p:nvSpPr>
        <p:spPr>
          <a:xfrm rot="5400000">
            <a:off x="3913276" y="4317353"/>
            <a:ext cx="3989547" cy="488194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600" dirty="0"/>
          </a:p>
        </p:txBody>
      </p:sp>
      <p:sp>
        <p:nvSpPr>
          <p:cNvPr id="35" name="Textfeld 34"/>
          <p:cNvSpPr txBox="1"/>
          <p:nvPr/>
        </p:nvSpPr>
        <p:spPr>
          <a:xfrm>
            <a:off x="400002" y="2566676"/>
            <a:ext cx="5078474" cy="6105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00" tIns="108000" rIns="53341" bIns="108000" numCol="1" spcCol="1270" anchor="ctr" anchorCtr="0">
            <a:noAutofit/>
          </a:bodyPr>
          <a:lstStyle>
            <a:defPPr>
              <a:defRPr lang="de-DE"/>
            </a:defPPr>
            <a:lvl1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CH" b="0" dirty="0"/>
              <a:t>Ausbaustufen für </a:t>
            </a:r>
            <a:r>
              <a:rPr lang="de-CH" dirty="0"/>
              <a:t>Neubauten </a:t>
            </a:r>
          </a:p>
          <a:p>
            <a:r>
              <a:rPr lang="de-CH" b="0" dirty="0">
                <a:sym typeface="Wingdings" panose="05000000000000000000" pitchFamily="2" charset="2"/>
              </a:rPr>
              <a:t> </a:t>
            </a:r>
            <a:r>
              <a:rPr lang="de-CH" b="0" dirty="0"/>
              <a:t>SIA Merkblatt 2060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418286" y="4194928"/>
            <a:ext cx="5060190" cy="9119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00" tIns="108000" rIns="53341" bIns="108000" numCol="1" spcCol="1270" anchor="ctr" anchorCtr="0">
            <a:noAutofit/>
          </a:bodyPr>
          <a:lstStyle>
            <a:defPPr>
              <a:defRPr lang="de-DE"/>
            </a:defPPr>
            <a:lvl1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CH" b="0" dirty="0"/>
              <a:t>Neubauten (Wohngebäude):</a:t>
            </a:r>
          </a:p>
          <a:p>
            <a:r>
              <a:rPr lang="de-CH" dirty="0"/>
              <a:t>EFH = 100% </a:t>
            </a:r>
            <a:r>
              <a:rPr lang="de-CH" b="0" dirty="0"/>
              <a:t>Ausbaustufe</a:t>
            </a:r>
            <a:r>
              <a:rPr lang="de-CH" dirty="0"/>
              <a:t> A</a:t>
            </a:r>
          </a:p>
          <a:p>
            <a:r>
              <a:rPr lang="de-CH" dirty="0"/>
              <a:t>MFH = 100% </a:t>
            </a:r>
            <a:r>
              <a:rPr lang="de-CH" b="0" dirty="0"/>
              <a:t>Ausbaustufe</a:t>
            </a:r>
            <a:r>
              <a:rPr lang="de-CH" dirty="0"/>
              <a:t> C1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400001" y="5288504"/>
            <a:ext cx="5078475" cy="13962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00" tIns="108000" rIns="53341" bIns="108000" numCol="1" spcCol="1270" anchor="ctr" anchorCtr="0">
            <a:noAutofit/>
          </a:bodyPr>
          <a:lstStyle>
            <a:defPPr>
              <a:defRPr lang="de-DE"/>
            </a:defPPr>
            <a:lvl1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spcAft>
                <a:spcPts val="0"/>
              </a:spcAft>
            </a:pPr>
            <a:r>
              <a:rPr lang="de-CH" b="0" dirty="0"/>
              <a:t>Neubauten «übrige Nutzungen» </a:t>
            </a:r>
          </a:p>
          <a:p>
            <a:pPr>
              <a:spcAft>
                <a:spcPts val="0"/>
              </a:spcAft>
            </a:pPr>
            <a:endParaRPr lang="de-CH" sz="1400" b="0" i="1" dirty="0"/>
          </a:p>
          <a:p>
            <a:r>
              <a:rPr lang="de-CH" dirty="0"/>
              <a:t>Mind. 20 % </a:t>
            </a:r>
            <a:r>
              <a:rPr lang="de-CH" b="0" dirty="0"/>
              <a:t>Ausbaustufe</a:t>
            </a:r>
            <a:r>
              <a:rPr lang="de-CH" dirty="0"/>
              <a:t> D (mind. 1 Ladestation) + restl. Parkplätze </a:t>
            </a:r>
            <a:r>
              <a:rPr lang="de-CH" b="0" dirty="0"/>
              <a:t>mit Ausbaustufe</a:t>
            </a:r>
            <a:r>
              <a:rPr lang="de-CH" dirty="0"/>
              <a:t> A</a:t>
            </a:r>
          </a:p>
        </p:txBody>
      </p:sp>
      <p:pic>
        <p:nvPicPr>
          <p:cNvPr id="42" name="Grafik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983" y="2728383"/>
            <a:ext cx="4031334" cy="1002717"/>
          </a:xfrm>
          <a:prstGeom prst="rect">
            <a:avLst/>
          </a:prstGeom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7261" y="4126028"/>
            <a:ext cx="4040056" cy="1093671"/>
          </a:xfrm>
          <a:prstGeom prst="rect">
            <a:avLst/>
          </a:prstGeom>
        </p:spPr>
      </p:pic>
      <p:pic>
        <p:nvPicPr>
          <p:cNvPr id="44" name="Grafik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6944" y="5598440"/>
            <a:ext cx="4030374" cy="1086302"/>
          </a:xfrm>
          <a:prstGeom prst="rect">
            <a:avLst/>
          </a:prstGeom>
        </p:spPr>
      </p:pic>
      <p:sp>
        <p:nvSpPr>
          <p:cNvPr id="45" name="Textfeld 1"/>
          <p:cNvSpPr txBox="1">
            <a:spLocks noChangeArrowheads="1"/>
          </p:cNvSpPr>
          <p:nvPr/>
        </p:nvSpPr>
        <p:spPr bwMode="auto">
          <a:xfrm>
            <a:off x="6577546" y="2420888"/>
            <a:ext cx="37669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ts val="2750"/>
              </a:lnSpc>
              <a:spcAft>
                <a:spcPts val="90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ts val="2750"/>
              </a:lnSpc>
              <a:spcAft>
                <a:spcPts val="9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ts val="2750"/>
              </a:lnSpc>
              <a:spcAft>
                <a:spcPts val="900"/>
              </a:spcAft>
              <a:buSzPct val="100000"/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ts val="2750"/>
              </a:lnSpc>
              <a:spcAft>
                <a:spcPts val="900"/>
              </a:spcAft>
              <a:buSzPct val="100000"/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ts val="2750"/>
              </a:lnSpc>
              <a:spcAft>
                <a:spcPts val="900"/>
              </a:spcAft>
              <a:buSzPct val="100000"/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750"/>
              </a:lnSpc>
              <a:spcBef>
                <a:spcPct val="0"/>
              </a:spcBef>
              <a:spcAft>
                <a:spcPts val="900"/>
              </a:spcAft>
              <a:buSzPct val="100000"/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750"/>
              </a:lnSpc>
              <a:spcBef>
                <a:spcPct val="0"/>
              </a:spcBef>
              <a:spcAft>
                <a:spcPts val="900"/>
              </a:spcAft>
              <a:buSzPct val="100000"/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750"/>
              </a:lnSpc>
              <a:spcBef>
                <a:spcPct val="0"/>
              </a:spcBef>
              <a:spcAft>
                <a:spcPts val="900"/>
              </a:spcAft>
              <a:buSzPct val="100000"/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750"/>
              </a:lnSpc>
              <a:spcBef>
                <a:spcPct val="0"/>
              </a:spcBef>
              <a:spcAft>
                <a:spcPts val="900"/>
              </a:spcAft>
              <a:buSzPct val="100000"/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CH" altLang="de-DE" sz="1600" b="1" dirty="0">
                <a:solidFill>
                  <a:schemeClr val="bg2">
                    <a:lumMod val="50000"/>
                  </a:schemeClr>
                </a:solidFill>
              </a:rPr>
              <a:t>A: Einrichtung von Ausbaureserven  </a:t>
            </a:r>
          </a:p>
        </p:txBody>
      </p:sp>
      <p:sp>
        <p:nvSpPr>
          <p:cNvPr id="46" name="Textfeld 1"/>
          <p:cNvSpPr txBox="1">
            <a:spLocks noChangeArrowheads="1"/>
          </p:cNvSpPr>
          <p:nvPr/>
        </p:nvSpPr>
        <p:spPr bwMode="auto">
          <a:xfrm>
            <a:off x="6594173" y="3826025"/>
            <a:ext cx="38080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ts val="2750"/>
              </a:lnSpc>
              <a:spcAft>
                <a:spcPts val="90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ts val="2750"/>
              </a:lnSpc>
              <a:spcAft>
                <a:spcPts val="9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ts val="2750"/>
              </a:lnSpc>
              <a:spcAft>
                <a:spcPts val="900"/>
              </a:spcAft>
              <a:buSzPct val="100000"/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ts val="2750"/>
              </a:lnSpc>
              <a:spcAft>
                <a:spcPts val="900"/>
              </a:spcAft>
              <a:buSzPct val="100000"/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ts val="2750"/>
              </a:lnSpc>
              <a:spcAft>
                <a:spcPts val="900"/>
              </a:spcAft>
              <a:buSzPct val="100000"/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750"/>
              </a:lnSpc>
              <a:spcBef>
                <a:spcPct val="0"/>
              </a:spcBef>
              <a:spcAft>
                <a:spcPts val="900"/>
              </a:spcAft>
              <a:buSzPct val="100000"/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750"/>
              </a:lnSpc>
              <a:spcBef>
                <a:spcPct val="0"/>
              </a:spcBef>
              <a:spcAft>
                <a:spcPts val="900"/>
              </a:spcAft>
              <a:buSzPct val="100000"/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750"/>
              </a:lnSpc>
              <a:spcBef>
                <a:spcPct val="0"/>
              </a:spcBef>
              <a:spcAft>
                <a:spcPts val="900"/>
              </a:spcAft>
              <a:buSzPct val="100000"/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750"/>
              </a:lnSpc>
              <a:spcBef>
                <a:spcPct val="0"/>
              </a:spcBef>
              <a:spcAft>
                <a:spcPts val="900"/>
              </a:spcAft>
              <a:buSzPct val="100000"/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CH" altLang="de-DE" sz="1600" b="1" dirty="0">
                <a:solidFill>
                  <a:schemeClr val="bg2">
                    <a:lumMod val="50000"/>
                  </a:schemeClr>
                </a:solidFill>
              </a:rPr>
              <a:t>C1: Stromzuleitung zur Ladestation</a:t>
            </a:r>
          </a:p>
        </p:txBody>
      </p:sp>
      <p:sp>
        <p:nvSpPr>
          <p:cNvPr id="47" name="Textfeld 1"/>
          <p:cNvSpPr txBox="1">
            <a:spLocks noChangeArrowheads="1"/>
          </p:cNvSpPr>
          <p:nvPr/>
        </p:nvSpPr>
        <p:spPr bwMode="auto">
          <a:xfrm>
            <a:off x="6577546" y="5314624"/>
            <a:ext cx="47030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ts val="2750"/>
              </a:lnSpc>
              <a:spcAft>
                <a:spcPts val="90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ts val="2750"/>
              </a:lnSpc>
              <a:spcAft>
                <a:spcPts val="9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ts val="2750"/>
              </a:lnSpc>
              <a:spcAft>
                <a:spcPts val="900"/>
              </a:spcAft>
              <a:buSzPct val="100000"/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ts val="2750"/>
              </a:lnSpc>
              <a:spcAft>
                <a:spcPts val="900"/>
              </a:spcAft>
              <a:buSzPct val="100000"/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ts val="2750"/>
              </a:lnSpc>
              <a:spcAft>
                <a:spcPts val="900"/>
              </a:spcAft>
              <a:buSzPct val="100000"/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750"/>
              </a:lnSpc>
              <a:spcBef>
                <a:spcPct val="0"/>
              </a:spcBef>
              <a:spcAft>
                <a:spcPts val="900"/>
              </a:spcAft>
              <a:buSzPct val="100000"/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750"/>
              </a:lnSpc>
              <a:spcBef>
                <a:spcPct val="0"/>
              </a:spcBef>
              <a:spcAft>
                <a:spcPts val="900"/>
              </a:spcAft>
              <a:buSzPct val="100000"/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750"/>
              </a:lnSpc>
              <a:spcBef>
                <a:spcPct val="0"/>
              </a:spcBef>
              <a:spcAft>
                <a:spcPts val="900"/>
              </a:spcAft>
              <a:buSzPct val="100000"/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750"/>
              </a:lnSpc>
              <a:spcBef>
                <a:spcPct val="0"/>
              </a:spcBef>
              <a:spcAft>
                <a:spcPts val="900"/>
              </a:spcAft>
              <a:buSzPct val="100000"/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CH" altLang="de-DE" sz="1600" b="1" dirty="0">
                <a:solidFill>
                  <a:schemeClr val="bg2">
                    <a:lumMod val="50000"/>
                  </a:schemeClr>
                </a:solidFill>
              </a:rPr>
              <a:t>D: Installation betriebsbereiter Ladestationen</a:t>
            </a:r>
          </a:p>
        </p:txBody>
      </p:sp>
    </p:spTree>
    <p:extLst>
      <p:ext uri="{BB962C8B-B14F-4D97-AF65-F5344CB8AC3E}">
        <p14:creationId xmlns:p14="http://schemas.microsoft.com/office/powerpoint/2010/main" val="2262363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Änderungen Minimalanforderungen - </a:t>
            </a:r>
            <a:r>
              <a:rPr lang="de-CH" b="1" dirty="0"/>
              <a:t>Strom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sz="2000" dirty="0"/>
          </a:p>
          <a:p>
            <a:endParaRPr lang="de-CH" sz="2000" dirty="0"/>
          </a:p>
          <a:p>
            <a:endParaRPr lang="de-CH" sz="2000" dirty="0"/>
          </a:p>
          <a:p>
            <a:endParaRPr lang="de-CH" sz="2000" dirty="0"/>
          </a:p>
          <a:p>
            <a:endParaRPr lang="de-CH" sz="2000" dirty="0"/>
          </a:p>
          <a:p>
            <a:endParaRPr lang="de-CH" sz="2000" dirty="0"/>
          </a:p>
          <a:p>
            <a:endParaRPr lang="de-CH" sz="2000" dirty="0"/>
          </a:p>
          <a:p>
            <a:endParaRPr lang="de-CH" sz="2000" dirty="0"/>
          </a:p>
          <a:p>
            <a:endParaRPr lang="de-CH" sz="2000" dirty="0"/>
          </a:p>
          <a:p>
            <a:endParaRPr lang="de-CH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22</a:t>
            </a:fld>
            <a:endParaRPr lang="de-CH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482286"/>
              </p:ext>
            </p:extLst>
          </p:nvPr>
        </p:nvGraphicFramePr>
        <p:xfrm>
          <a:off x="895548" y="1766423"/>
          <a:ext cx="10657184" cy="39979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2419335371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3048584955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062520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Thema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Änderung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Artikel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329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000" baseline="0" dirty="0"/>
                        <a:t>neue und bestehende Leuchtreklamen, Schaufensterbeleuchtung usw. sind energieeffizient und umweltfreundlich zu betreiben und mit Steuerungselementen auszurüsten.</a:t>
                      </a:r>
                      <a:endParaRPr lang="de-C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Beleuchtung</a:t>
                      </a:r>
                      <a:r>
                        <a:rPr lang="de-CH" sz="2000" baseline="0" dirty="0"/>
                        <a:t> zwischen 22:00 und 06:00 ist auszuschalten; </a:t>
                      </a:r>
                      <a:br>
                        <a:rPr lang="de-CH" sz="2000" baseline="0" dirty="0"/>
                      </a:br>
                      <a:br>
                        <a:rPr lang="de-CH" sz="2000" baseline="0" dirty="0"/>
                      </a:br>
                      <a:r>
                        <a:rPr lang="de-CH" sz="2000" baseline="0" dirty="0"/>
                        <a:t>Die Anpassung hat innert 5 Jahren ab Inkrafttreten zu erfolgen.</a:t>
                      </a:r>
                      <a:endParaRPr lang="de-C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Art. 27a </a:t>
                      </a:r>
                      <a:r>
                        <a:rPr lang="de-CH" sz="1600" dirty="0" err="1"/>
                        <a:t>KEnV</a:t>
                      </a:r>
                      <a:endParaRPr lang="de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702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000" dirty="0"/>
                        <a:t>Nachweis</a:t>
                      </a:r>
                      <a:r>
                        <a:rPr lang="de-CH" sz="2000" baseline="0" dirty="0"/>
                        <a:t> Beleuchtung von Nichtwohnbauten nach Norm SIA 387/4 «Elektrizität in Gebäuden – Beleuchtung»</a:t>
                      </a:r>
                      <a:endParaRPr lang="de-C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Neu</a:t>
                      </a:r>
                      <a:r>
                        <a:rPr lang="de-CH" sz="2000" baseline="0" dirty="0"/>
                        <a:t> ab </a:t>
                      </a:r>
                      <a:r>
                        <a:rPr lang="de-CH" sz="2000" dirty="0"/>
                        <a:t>1’000 m</a:t>
                      </a:r>
                      <a:r>
                        <a:rPr lang="de-CH" sz="2000" baseline="30000" dirty="0"/>
                        <a:t>2  </a:t>
                      </a:r>
                      <a:r>
                        <a:rPr lang="de-CH" sz="2000" baseline="0" dirty="0"/>
                        <a:t>(vormals 500 </a:t>
                      </a:r>
                      <a:r>
                        <a:rPr lang="de-CH" sz="2000" dirty="0"/>
                        <a:t>m</a:t>
                      </a:r>
                      <a:r>
                        <a:rPr lang="de-CH" sz="2000" baseline="30000" dirty="0"/>
                        <a:t>2 </a:t>
                      </a:r>
                      <a:r>
                        <a:rPr lang="de-CH" sz="2000" baseline="0" dirty="0"/>
                        <a:t>) Energiebezugsfläche.</a:t>
                      </a:r>
                      <a:endParaRPr lang="de-C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Art. 28 </a:t>
                      </a:r>
                      <a:r>
                        <a:rPr lang="de-CH" sz="1600" dirty="0" err="1"/>
                        <a:t>KEnV</a:t>
                      </a:r>
                      <a:endParaRPr lang="de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90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000" dirty="0"/>
                        <a:t>Gebäudeautomation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Erfassen der Betriebszeiten der Beleuchtung.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Art. 28a </a:t>
                      </a:r>
                      <a:r>
                        <a:rPr lang="de-CH" sz="1600" dirty="0" err="1"/>
                        <a:t>KEnV</a:t>
                      </a:r>
                      <a:endParaRPr lang="de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442254"/>
                  </a:ext>
                </a:extLst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911425" y="3740150"/>
            <a:ext cx="10657184" cy="1308100"/>
          </a:xfrm>
          <a:prstGeom prst="rect">
            <a:avLst/>
          </a:prstGeom>
          <a:solidFill>
            <a:schemeClr val="accent2">
              <a:lumMod val="40000"/>
              <a:lumOff val="6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/>
          <p:cNvSpPr/>
          <p:nvPr/>
        </p:nvSpPr>
        <p:spPr>
          <a:xfrm>
            <a:off x="911425" y="5057775"/>
            <a:ext cx="10657184" cy="696233"/>
          </a:xfrm>
          <a:prstGeom prst="rect">
            <a:avLst/>
          </a:prstGeom>
          <a:solidFill>
            <a:schemeClr val="accent2">
              <a:lumMod val="40000"/>
              <a:lumOff val="6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1170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EFE11-A4A3-4C0D-9B15-68F68DE8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Umsetzung dringlicher Bundesbeschluss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A97AFD-16FE-4EA5-A888-4A84A29DE5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23</a:t>
            </a:fld>
            <a:endParaRPr lang="de-CH" dirty="0"/>
          </a:p>
        </p:txBody>
      </p:sp>
      <p:sp>
        <p:nvSpPr>
          <p:cNvPr id="4" name="Textfeld 3"/>
          <p:cNvSpPr txBox="1"/>
          <p:nvPr/>
        </p:nvSpPr>
        <p:spPr>
          <a:xfrm>
            <a:off x="815295" y="3573016"/>
            <a:ext cx="4560625" cy="29944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tIns="72000" rIns="36000" bIns="36000">
            <a:spAutoFit/>
          </a:bodyPr>
          <a:lstStyle/>
          <a:p>
            <a:pPr marL="72000" lvl="1" defTabSz="712788">
              <a:lnSpc>
                <a:spcPts val="2500"/>
              </a:lnSpc>
              <a:tabLst>
                <a:tab pos="984250" algn="l"/>
              </a:tabLst>
              <a:defRPr/>
            </a:pPr>
            <a:r>
              <a:rPr lang="de-DE" b="1" dirty="0">
                <a:solidFill>
                  <a:schemeClr val="accent6"/>
                </a:solidFill>
                <a:cs typeface="Arial"/>
              </a:rPr>
              <a:t>Art. 45a </a:t>
            </a:r>
            <a:r>
              <a:rPr lang="de-DE" b="1" dirty="0" err="1">
                <a:solidFill>
                  <a:schemeClr val="accent6"/>
                </a:solidFill>
                <a:cs typeface="Arial"/>
              </a:rPr>
              <a:t>EnG</a:t>
            </a:r>
            <a:r>
              <a:rPr lang="de-DE" b="1" dirty="0">
                <a:solidFill>
                  <a:schemeClr val="accent6"/>
                </a:solidFill>
                <a:cs typeface="Arial"/>
              </a:rPr>
              <a:t> / Umsetzung in der </a:t>
            </a:r>
            <a:r>
              <a:rPr lang="de-DE" b="1" dirty="0" err="1">
                <a:solidFill>
                  <a:schemeClr val="accent6"/>
                </a:solidFill>
                <a:cs typeface="Arial"/>
              </a:rPr>
              <a:t>KEnV</a:t>
            </a:r>
            <a:endParaRPr lang="de-DE" b="1" dirty="0">
              <a:solidFill>
                <a:schemeClr val="accent6"/>
              </a:solidFill>
              <a:cs typeface="Arial"/>
            </a:endParaRPr>
          </a:p>
          <a:p>
            <a:pPr marL="72000" lvl="1" defTabSz="712788">
              <a:lnSpc>
                <a:spcPts val="2500"/>
              </a:lnSpc>
              <a:tabLst>
                <a:tab pos="984250" algn="l"/>
              </a:tabLst>
              <a:defRPr/>
            </a:pPr>
            <a:r>
              <a:rPr lang="de-DE" b="1" dirty="0">
                <a:cs typeface="Arial"/>
              </a:rPr>
              <a:t>Art. 31a 	Abs. 1</a:t>
            </a:r>
            <a:r>
              <a:rPr lang="de-DE" dirty="0">
                <a:cs typeface="Arial"/>
              </a:rPr>
              <a:t>: Nutzung Sonnenenergie</a:t>
            </a:r>
          </a:p>
          <a:p>
            <a:pPr marL="72000" lvl="1" defTabSz="803275">
              <a:lnSpc>
                <a:spcPts val="2500"/>
              </a:lnSpc>
              <a:tabLst>
                <a:tab pos="984250" algn="l"/>
              </a:tabLst>
              <a:defRPr/>
            </a:pPr>
            <a:r>
              <a:rPr lang="de-DE" dirty="0">
                <a:cs typeface="Arial"/>
              </a:rPr>
              <a:t> 	</a:t>
            </a:r>
          </a:p>
          <a:p>
            <a:pPr marL="72000" lvl="1" defTabSz="803275">
              <a:lnSpc>
                <a:spcPts val="2500"/>
              </a:lnSpc>
              <a:tabLst>
                <a:tab pos="984250" algn="l"/>
              </a:tabLst>
              <a:defRPr/>
            </a:pPr>
            <a:endParaRPr lang="de-DE" dirty="0">
              <a:cs typeface="Arial"/>
            </a:endParaRPr>
          </a:p>
          <a:p>
            <a:pPr marL="72000" lvl="1" defTabSz="803275">
              <a:lnSpc>
                <a:spcPts val="2500"/>
              </a:lnSpc>
              <a:tabLst>
                <a:tab pos="984250" algn="l"/>
              </a:tabLst>
              <a:defRPr/>
            </a:pPr>
            <a:endParaRPr lang="de-DE" dirty="0">
              <a:cs typeface="Arial"/>
            </a:endParaRPr>
          </a:p>
          <a:p>
            <a:pPr marL="72000" lvl="1" defTabSz="803275">
              <a:lnSpc>
                <a:spcPts val="2500"/>
              </a:lnSpc>
              <a:tabLst>
                <a:tab pos="984250" algn="l"/>
              </a:tabLst>
              <a:defRPr/>
            </a:pPr>
            <a:r>
              <a:rPr lang="de-DE" b="1" dirty="0">
                <a:cs typeface="Arial"/>
              </a:rPr>
              <a:t>	Abs. 2</a:t>
            </a:r>
            <a:r>
              <a:rPr lang="de-DE" dirty="0">
                <a:cs typeface="Arial"/>
              </a:rPr>
              <a:t>: Ausnahme</a:t>
            </a:r>
          </a:p>
          <a:p>
            <a:pPr marL="72000" lvl="1" defTabSz="803275">
              <a:lnSpc>
                <a:spcPts val="2500"/>
              </a:lnSpc>
              <a:tabLst>
                <a:tab pos="984250" algn="l"/>
              </a:tabLst>
              <a:defRPr/>
            </a:pPr>
            <a:endParaRPr lang="de-DE" dirty="0">
              <a:cs typeface="Arial"/>
            </a:endParaRPr>
          </a:p>
          <a:p>
            <a:pPr marL="72000" lvl="1" defTabSz="712788">
              <a:lnSpc>
                <a:spcPts val="2500"/>
              </a:lnSpc>
              <a:tabLst>
                <a:tab pos="984250" algn="l"/>
              </a:tabLst>
              <a:defRPr/>
            </a:pPr>
            <a:r>
              <a:rPr lang="de-DE" b="1" dirty="0">
                <a:cs typeface="Arial"/>
              </a:rPr>
              <a:t>Art. 64 Abs. 1d</a:t>
            </a:r>
            <a:r>
              <a:rPr lang="de-DE" dirty="0">
                <a:cs typeface="Arial"/>
              </a:rPr>
              <a:t>: Zuständigkeit für</a:t>
            </a:r>
          </a:p>
          <a:p>
            <a:pPr marL="72000" lvl="1" defTabSz="712788">
              <a:lnSpc>
                <a:spcPts val="2500"/>
              </a:lnSpc>
              <a:tabLst>
                <a:tab pos="984250" algn="l"/>
              </a:tabLst>
              <a:defRPr/>
            </a:pPr>
            <a:r>
              <a:rPr lang="de-DE" dirty="0">
                <a:cs typeface="Arial"/>
              </a:rPr>
              <a:t> 		      Ausnahmen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519936" y="3573016"/>
            <a:ext cx="5980552" cy="29944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tIns="72000" bIns="36000">
            <a:spAutoFit/>
          </a:bodyPr>
          <a:lstStyle/>
          <a:p>
            <a:pPr marL="72000" lvl="1">
              <a:lnSpc>
                <a:spcPts val="2500"/>
              </a:lnSpc>
              <a:defRPr/>
            </a:pPr>
            <a:endParaRPr lang="de-DE" sz="1600" dirty="0">
              <a:cs typeface="Arial"/>
              <a:sym typeface="Wingdings" panose="05000000000000000000" pitchFamily="2" charset="2"/>
            </a:endParaRPr>
          </a:p>
          <a:p>
            <a:pPr marL="357750" lvl="1" indent="-285750">
              <a:lnSpc>
                <a:spcPts val="2500"/>
              </a:lnSpc>
              <a:buFont typeface="Wingdings" panose="05000000000000000000" pitchFamily="2" charset="2"/>
              <a:buChar char="è"/>
              <a:defRPr/>
            </a:pPr>
            <a:r>
              <a:rPr lang="de-DE" dirty="0">
                <a:cs typeface="Arial"/>
              </a:rPr>
              <a:t>Gilt für Neubauten;</a:t>
            </a:r>
          </a:p>
          <a:p>
            <a:pPr marL="360000" lvl="1">
              <a:lnSpc>
                <a:spcPts val="2500"/>
              </a:lnSpc>
              <a:defRPr/>
            </a:pPr>
            <a:r>
              <a:rPr lang="de-DE" dirty="0">
                <a:cs typeface="Arial"/>
              </a:rPr>
              <a:t>Anrechenbare Gebäudefläche &gt; 300m</a:t>
            </a:r>
            <a:r>
              <a:rPr lang="de-DE" baseline="30000" dirty="0">
                <a:cs typeface="Arial"/>
              </a:rPr>
              <a:t>2 </a:t>
            </a:r>
            <a:r>
              <a:rPr lang="de-DE" dirty="0">
                <a:cs typeface="Arial"/>
              </a:rPr>
              <a:t>;</a:t>
            </a:r>
          </a:p>
          <a:p>
            <a:pPr marL="360000" lvl="1">
              <a:lnSpc>
                <a:spcPts val="2500"/>
              </a:lnSpc>
              <a:defRPr/>
            </a:pPr>
            <a:r>
              <a:rPr lang="de-DE" dirty="0">
                <a:cs typeface="Arial"/>
              </a:rPr>
              <a:t>Minimalanforderung: 10% der anrechenbaren Gebäudefläche sind für solare Nutzung auszurüsten</a:t>
            </a:r>
          </a:p>
          <a:p>
            <a:pPr marL="72000" lvl="1" defTabSz="361950">
              <a:lnSpc>
                <a:spcPts val="2500"/>
              </a:lnSpc>
              <a:defRPr/>
            </a:pPr>
            <a:r>
              <a:rPr lang="de-DE" dirty="0">
                <a:cs typeface="Arial"/>
                <a:sym typeface="Wingdings" panose="05000000000000000000" pitchFamily="2" charset="2"/>
              </a:rPr>
              <a:t></a:t>
            </a:r>
            <a:r>
              <a:rPr lang="de-DE" dirty="0">
                <a:cs typeface="Arial"/>
              </a:rPr>
              <a:t> Bei wirtschaftlicher </a:t>
            </a:r>
            <a:r>
              <a:rPr lang="de-DE" dirty="0" err="1">
                <a:cs typeface="Arial"/>
              </a:rPr>
              <a:t>Unverhältnismässigkeit</a:t>
            </a:r>
            <a:r>
              <a:rPr lang="de-DE" dirty="0">
                <a:cs typeface="Arial"/>
              </a:rPr>
              <a:t> </a:t>
            </a:r>
            <a:endParaRPr lang="de-DE" b="1" dirty="0">
              <a:solidFill>
                <a:srgbClr val="FF0000"/>
              </a:solidFill>
              <a:cs typeface="Arial"/>
            </a:endParaRPr>
          </a:p>
          <a:p>
            <a:pPr marL="72000" lvl="1">
              <a:lnSpc>
                <a:spcPts val="2500"/>
              </a:lnSpc>
              <a:defRPr/>
            </a:pPr>
            <a:endParaRPr lang="de-DE" dirty="0">
              <a:cs typeface="Arial"/>
            </a:endParaRPr>
          </a:p>
          <a:p>
            <a:pPr marL="357750" lvl="1" indent="-285750" defTabSz="361950">
              <a:lnSpc>
                <a:spcPts val="2500"/>
              </a:lnSpc>
              <a:buFont typeface="Wingdings" panose="05000000000000000000" pitchFamily="2" charset="2"/>
              <a:buChar char="è"/>
              <a:defRPr/>
            </a:pPr>
            <a:r>
              <a:rPr lang="de-DE" dirty="0">
                <a:cs typeface="Arial"/>
                <a:sym typeface="Wingdings" panose="05000000000000000000" pitchFamily="2" charset="2"/>
              </a:rPr>
              <a:t>Kompetenz liegt bei AUE</a:t>
            </a:r>
            <a:r>
              <a:rPr lang="de-CH" dirty="0">
                <a:cs typeface="Arial"/>
              </a:rPr>
              <a:t> </a:t>
            </a:r>
            <a:r>
              <a:rPr lang="de-DE" dirty="0">
                <a:cs typeface="Arial"/>
              </a:rPr>
              <a:t> </a:t>
            </a:r>
          </a:p>
          <a:p>
            <a:pPr marL="357750" lvl="1" indent="-285750" defTabSz="361950">
              <a:lnSpc>
                <a:spcPts val="2500"/>
              </a:lnSpc>
              <a:buFont typeface="Wingdings" panose="05000000000000000000" pitchFamily="2" charset="2"/>
              <a:buChar char="è"/>
              <a:defRPr/>
            </a:pPr>
            <a:endParaRPr lang="de-DE" dirty="0">
              <a:cs typeface="Arial"/>
            </a:endParaRPr>
          </a:p>
        </p:txBody>
      </p:sp>
      <p:sp>
        <p:nvSpPr>
          <p:cNvPr id="10" name="Textfeld 9"/>
          <p:cNvSpPr txBox="1"/>
          <p:nvPr/>
        </p:nvSpPr>
        <p:spPr>
          <a:xfrm rot="1352128">
            <a:off x="9251367" y="954989"/>
            <a:ext cx="219388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2400" b="1" dirty="0">
                <a:solidFill>
                  <a:schemeClr val="bg1"/>
                </a:solidFill>
              </a:rPr>
              <a:t>Art. 45a </a:t>
            </a:r>
            <a:r>
              <a:rPr lang="de-CH" sz="2400" b="1" dirty="0" err="1">
                <a:solidFill>
                  <a:schemeClr val="bg1"/>
                </a:solidFill>
              </a:rPr>
              <a:t>EnG</a:t>
            </a:r>
            <a:endParaRPr lang="de-CH" sz="2400" b="1" dirty="0">
              <a:solidFill>
                <a:schemeClr val="bg1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2204864"/>
            <a:ext cx="9272003" cy="1163786"/>
          </a:xfrm>
          <a:prstGeom prst="rect">
            <a:avLst/>
          </a:prstGeom>
        </p:spPr>
      </p:pic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0E2F15EE-587F-4445-9C73-E64483B36B82}"/>
              </a:ext>
            </a:extLst>
          </p:cNvPr>
          <p:cNvSpPr txBox="1">
            <a:spLocks/>
          </p:cNvSpPr>
          <p:nvPr/>
        </p:nvSpPr>
        <p:spPr>
          <a:xfrm>
            <a:off x="767408" y="1630018"/>
            <a:ext cx="10983913" cy="556592"/>
          </a:xfrm>
          <a:prstGeom prst="rect">
            <a:avLst/>
          </a:prstGeom>
        </p:spPr>
        <p:txBody>
          <a:bodyPr/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800" dirty="0">
                <a:solidFill>
                  <a:schemeClr val="bg1">
                    <a:lumMod val="50000"/>
                  </a:schemeClr>
                </a:solidFill>
              </a:rPr>
              <a:t>«Pflicht zur Nutzung der Sonnenenergie bei Gebäuden» </a:t>
            </a:r>
          </a:p>
        </p:txBody>
      </p:sp>
    </p:spTree>
    <p:extLst>
      <p:ext uri="{BB962C8B-B14F-4D97-AF65-F5344CB8AC3E}">
        <p14:creationId xmlns:p14="http://schemas.microsoft.com/office/powerpoint/2010/main" val="417557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63352" y="0"/>
            <a:ext cx="119286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91344" y="260648"/>
            <a:ext cx="117373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400" b="1" dirty="0">
                <a:latin typeface="Arial"/>
                <a:cs typeface="Arial"/>
              </a:rPr>
              <a:t>Vielen Dank für Ihre Aufmerksamkeit!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63352" y="5877272"/>
            <a:ext cx="11737304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400" b="1" dirty="0">
                <a:latin typeface="Arial"/>
                <a:cs typeface="Arial"/>
              </a:rPr>
              <a:t>7. Meldungspflicht Heizungsänderungen bei Gemeinde über </a:t>
            </a:r>
            <a:r>
              <a:rPr lang="de-DE" sz="2400" b="1" dirty="0" err="1">
                <a:latin typeface="Arial"/>
                <a:cs typeface="Arial"/>
              </a:rPr>
              <a:t>eBau</a:t>
            </a:r>
            <a:endParaRPr lang="de-DE" sz="2400" b="1" dirty="0">
              <a:latin typeface="Arial"/>
              <a:cs typeface="Arial"/>
            </a:endParaRPr>
          </a:p>
          <a:p>
            <a:pPr algn="ctr"/>
            <a:r>
              <a:rPr lang="de-DE" sz="2400" b="1" dirty="0">
                <a:latin typeface="Arial"/>
                <a:cs typeface="Arial"/>
              </a:rPr>
              <a:t>Fortsetzung mit Tanja </a:t>
            </a:r>
            <a:r>
              <a:rPr lang="de-DE" sz="2400" b="1" dirty="0" err="1">
                <a:latin typeface="Arial"/>
                <a:cs typeface="Arial"/>
              </a:rPr>
              <a:t>Mathys</a:t>
            </a:r>
            <a:endParaRPr lang="de-DE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0608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5B54A2-27FC-AB94-4865-50993EF13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06" y="939826"/>
            <a:ext cx="10983913" cy="619126"/>
          </a:xfrm>
        </p:spPr>
        <p:txBody>
          <a:bodyPr/>
          <a:lstStyle/>
          <a:p>
            <a:r>
              <a:rPr lang="de-CH" b="1" dirty="0"/>
              <a:t>Bauverwaltung Schüpfen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B44925-D6C4-4AB9-AAEB-6E38D7B62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53" y="1628801"/>
            <a:ext cx="13526319" cy="4004050"/>
          </a:xfrm>
        </p:spPr>
        <p:txBody>
          <a:bodyPr/>
          <a:lstStyle/>
          <a:p>
            <a:endParaRPr lang="de-CH" sz="1050" b="1" dirty="0"/>
          </a:p>
          <a:p>
            <a:r>
              <a:rPr lang="de-CH" b="1" dirty="0"/>
              <a:t>Amstutz Paul (100%)</a:t>
            </a:r>
          </a:p>
          <a:p>
            <a:r>
              <a:rPr lang="de-CH" dirty="0"/>
              <a:t>Leiter Tiefbau und Gemeindebetriebe</a:t>
            </a:r>
          </a:p>
          <a:p>
            <a:endParaRPr lang="de-CH" dirty="0"/>
          </a:p>
          <a:p>
            <a:r>
              <a:rPr lang="de-CH" b="1" dirty="0"/>
              <a:t>Mathys Tanja (60%)</a:t>
            </a:r>
          </a:p>
          <a:p>
            <a:r>
              <a:rPr lang="de-CH" dirty="0"/>
              <a:t>Leiterin Bauverwaltung, Liegenschaften &amp; Energie</a:t>
            </a:r>
          </a:p>
          <a:p>
            <a:endParaRPr lang="de-CH" dirty="0"/>
          </a:p>
          <a:p>
            <a:r>
              <a:rPr lang="de-CH" b="1" dirty="0"/>
              <a:t>Jürgen Bau </a:t>
            </a:r>
          </a:p>
          <a:p>
            <a:r>
              <a:rPr lang="de-CH" dirty="0"/>
              <a:t>Leiter Liegenschaften</a:t>
            </a:r>
          </a:p>
          <a:p>
            <a:endParaRPr lang="de-CH" b="1" dirty="0"/>
          </a:p>
          <a:p>
            <a:r>
              <a:rPr lang="de-CH" b="1" dirty="0"/>
              <a:t>Zingg Tania (ab 01.05.23)</a:t>
            </a:r>
          </a:p>
          <a:p>
            <a:r>
              <a:rPr lang="de-CH" dirty="0" err="1"/>
              <a:t>Stv</a:t>
            </a:r>
            <a:r>
              <a:rPr lang="de-CH" dirty="0"/>
              <a:t>. Bauverwalterin, Verwaltungsangestellte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F14D24-DBF8-46E1-001C-ED03953695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25</a:t>
            </a:fld>
            <a:endParaRPr lang="de-CH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A64F2F9-2FE0-454A-6DE4-5B4C40928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269" y="1558952"/>
            <a:ext cx="106154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0FD0E76-4CCF-5FB2-9879-28E6B059A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585" y="2830355"/>
            <a:ext cx="128585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974BF13-B995-33B5-E813-3F446AB31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5229199"/>
            <a:ext cx="1224136" cy="151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45E1E56-0E20-73CD-CCFE-A4A9156FB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4000708"/>
            <a:ext cx="1080120" cy="145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158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E1F2F-550E-F9CC-919B-30626EEB8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Meldungspflicht Heizungsänderungen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BD457A-09CF-3966-0054-896D83105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Mit dem Inkrafttreten des revidierten kantonalen Energiegesetz gilt neu auch eine allgemeine Meldepflicht beim Wärmeerzeugungsersatz</a:t>
            </a:r>
          </a:p>
          <a:p>
            <a:endParaRPr lang="de-CH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dirty="0">
                <a:solidFill>
                  <a:srgbClr val="C00000"/>
                </a:solidFill>
              </a:rPr>
              <a:t>Jeder</a:t>
            </a:r>
            <a:r>
              <a:rPr lang="de-CH" dirty="0"/>
              <a:t> Wärmeerzeuger ist meldepflichtig</a:t>
            </a:r>
            <a:r>
              <a:rPr lang="de-CH" dirty="0">
                <a:solidFill>
                  <a:srgbClr val="FF0000"/>
                </a:solidFill>
              </a:rPr>
              <a:t>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dirty="0"/>
              <a:t>Die Meldungspflicht gilt unabhängig vom Heizsystem oder von der Gebäudekategorie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dirty="0"/>
              <a:t>Die Meldung erfolgt via eBau an die Gemeinde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dirty="0"/>
              <a:t>«Energievorschriften beim Bauen» Internetseite Kanton Bern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82E888-0359-1665-784A-ED27AB1864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48433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AFA17B-F767-E8AD-0C4C-8ACF8A9C4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Meldungspflicht Solaranlagen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892675-EEA5-E134-7DC0-BB367A1DC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Baubewilligungsfreie Solaranlagen unterliegen der Meldepflicht </a:t>
            </a:r>
          </a:p>
          <a:p>
            <a:endParaRPr lang="de-CH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dirty="0"/>
              <a:t>Richtlinien Baubewilligungsfreie Anlagen zur Gewinnung erneuerbarer Energien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dirty="0"/>
              <a:t>Meldungspflicht via eBau an die Gemeinde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dirty="0"/>
              <a:t>«Energievorschriften beim Bauen»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6FC9F8-DED7-00BC-3344-A2638A6373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27</a:t>
            </a:fld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80F2171-1197-330F-48E0-4C094C1BB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950" y="3299291"/>
            <a:ext cx="2965850" cy="352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03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E8B5BC-4914-9BCD-EF5D-0A7BEFEBE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eBau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44ADA1-9482-C429-C910-8C0CCEE8D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Seit 01. März 2022 sind die Baugesuche elektronisch einzureichen und elektronisch zu bearbeiten </a:t>
            </a:r>
          </a:p>
          <a:p>
            <a:endParaRPr lang="de-CH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dirty="0"/>
              <a:t>BE Login (analog Steuererklärung)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dirty="0"/>
              <a:t>Neues Dossier erfassen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dirty="0"/>
              <a:t>Einreichung Papierdossier (elektronische Unterschrift nicht gültig)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dirty="0"/>
              <a:t>Baugesuchformulare und Pläne hochladen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dirty="0"/>
              <a:t>Zirkulation durch Bauverwaltung an die Amts- und Fachstellen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dirty="0"/>
              <a:t>Bauentscheid Papierform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FB2FF1-6FD9-C4AC-7CBC-FD9AE78ADC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28</a:t>
            </a:fld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F81341A-3914-B5DC-B3AF-E0D8F2507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219" y="549601"/>
            <a:ext cx="4547874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780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1B2010-6DC7-8CAF-8B1F-2EFD6928B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b="1" dirty="0"/>
              <a:t>Vielen Dank für Ihre Aufmerksamkeit!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919D0B-C50E-2E63-F5A0-72671F03B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e-CH" dirty="0"/>
          </a:p>
          <a:p>
            <a:pPr algn="ctr"/>
            <a:r>
              <a:rPr lang="de-CH" dirty="0"/>
              <a:t>Gerne laden wir Sie noch zu einem kleinen Apéro ein und freuen uns auf einen gemütlichen Ausklang und Austausch </a:t>
            </a:r>
            <a:r>
              <a:rPr lang="de-CH" dirty="0">
                <a:sym typeface="Wingdings" panose="05000000000000000000" pitchFamily="2" charset="2"/>
              </a:rPr>
              <a:t></a:t>
            </a:r>
          </a:p>
          <a:p>
            <a:pPr algn="ctr"/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2C4F594-58AD-3800-331D-59F9707132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29</a:t>
            </a:fld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9C4D1BA-7E0B-E5A8-CCE9-984FEC559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868" y="3284984"/>
            <a:ext cx="5184576" cy="286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66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EFE11-A4A3-4C0D-9B15-68F68DE8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Teilrevision des kantonalen Energiegesetzes (KEnG)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A97AFD-16FE-4EA5-A888-4A84A29DE55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sz="2800" dirty="0"/>
              <a:t>Zur Erreichung…</a:t>
            </a:r>
          </a:p>
        </p:txBody>
      </p:sp>
      <p:sp>
        <p:nvSpPr>
          <p:cNvPr id="22" name="Rechteck 21"/>
          <p:cNvSpPr/>
          <p:nvPr/>
        </p:nvSpPr>
        <p:spPr>
          <a:xfrm>
            <a:off x="807881" y="2276872"/>
            <a:ext cx="111207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CH" sz="2400" dirty="0">
              <a:solidFill>
                <a:srgbClr val="454545"/>
              </a:solidFill>
              <a:latin typeface="FrutigerNeueW02-Regula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>
                <a:solidFill>
                  <a:srgbClr val="454545"/>
                </a:solidFill>
                <a:latin typeface="FrutigerNeueW02-Regular"/>
              </a:rPr>
              <a:t>… der Klimaziele 2050 des Bundes und des Kantons Bern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400" dirty="0">
              <a:solidFill>
                <a:srgbClr val="454545"/>
              </a:solidFill>
              <a:latin typeface="FrutigerNeueW02-Regula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>
                <a:solidFill>
                  <a:srgbClr val="454545"/>
                </a:solidFill>
                <a:latin typeface="FrutigerNeueW02-Regular"/>
              </a:rPr>
              <a:t>… der Ziele der kantonalen Energiestrategie 2006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400" dirty="0">
              <a:solidFill>
                <a:srgbClr val="454545"/>
              </a:solidFill>
              <a:latin typeface="FrutigerNeueW02-Regula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>
                <a:solidFill>
                  <a:srgbClr val="454545"/>
                </a:solidFill>
                <a:latin typeface="FrutigerNeueW02-Regular"/>
              </a:rPr>
              <a:t>… einer Harmonisierung der kantonalen Vorschriften (</a:t>
            </a:r>
            <a:r>
              <a:rPr lang="de-CH" sz="2400" dirty="0" err="1">
                <a:solidFill>
                  <a:srgbClr val="454545"/>
                </a:solidFill>
                <a:latin typeface="FrutigerNeueW02-Regular"/>
              </a:rPr>
              <a:t>MuKEn</a:t>
            </a:r>
            <a:r>
              <a:rPr lang="de-CH" sz="2400" dirty="0">
                <a:solidFill>
                  <a:srgbClr val="454545"/>
                </a:solidFill>
                <a:latin typeface="FrutigerNeueW02-Regular"/>
              </a:rPr>
              <a:t> 2014)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400" dirty="0">
              <a:solidFill>
                <a:srgbClr val="454545"/>
              </a:solidFill>
              <a:latin typeface="FrutigerNeueW02-Regula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>
                <a:solidFill>
                  <a:srgbClr val="454545"/>
                </a:solidFill>
                <a:latin typeface="FrutigerNeueW02-Regular"/>
              </a:rPr>
              <a:t>… der Beschleunigung des technischen Fortschritts, der erhöhten</a:t>
            </a:r>
          </a:p>
          <a:p>
            <a:r>
              <a:rPr lang="de-CH" sz="2400" dirty="0">
                <a:solidFill>
                  <a:srgbClr val="454545"/>
                </a:solidFill>
                <a:latin typeface="FrutigerNeueW02-Regular"/>
              </a:rPr>
              <a:t>         Energieeffizienz und der Versorgungssicherheit.</a:t>
            </a:r>
          </a:p>
          <a:p>
            <a:pPr marL="342900" indent="-342900">
              <a:buFontTx/>
              <a:buChar char="-"/>
            </a:pPr>
            <a:endParaRPr lang="de-CH" sz="2400" i="1" dirty="0"/>
          </a:p>
        </p:txBody>
      </p:sp>
    </p:spTree>
    <p:extLst>
      <p:ext uri="{BB962C8B-B14F-4D97-AF65-F5344CB8AC3E}">
        <p14:creationId xmlns:p14="http://schemas.microsoft.com/office/powerpoint/2010/main" val="4144667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EFE11-A4A3-4C0D-9B15-68F68DE8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Unbestrittenes Energiegesetz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A97AFD-16FE-4EA5-A888-4A84A29DE5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3" name="Textfeld 2"/>
          <p:cNvSpPr txBox="1"/>
          <p:nvPr/>
        </p:nvSpPr>
        <p:spPr>
          <a:xfrm>
            <a:off x="838200" y="6021288"/>
            <a:ext cx="562333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CH" sz="1600" dirty="0"/>
              <a:t>Schlussabstimmung Energiegesetz Grosser Rat 9. März 2022</a:t>
            </a:r>
          </a:p>
        </p:txBody>
      </p:sp>
      <p:pic>
        <p:nvPicPr>
          <p:cNvPr id="1026" name="Picture 2" descr="f7a93fca-0e5b-4aef-8c89-ce6ec44d3998@f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8" t="30262" r="1974" b="10529"/>
          <a:stretch/>
        </p:blipFill>
        <p:spPr bwMode="auto">
          <a:xfrm>
            <a:off x="843217" y="1682049"/>
            <a:ext cx="7734535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932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EFE11-A4A3-4C0D-9B15-68F68DE8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Die fünf Hauptelemente der Teilrevision KEnG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A97AFD-16FE-4EA5-A888-4A84A29DE5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0488" y="6202054"/>
            <a:ext cx="296827" cy="108000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3" name="Abgerundetes Rechteck 2"/>
          <p:cNvSpPr/>
          <p:nvPr/>
        </p:nvSpPr>
        <p:spPr>
          <a:xfrm>
            <a:off x="4295800" y="3140968"/>
            <a:ext cx="3512983" cy="183189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Gewichtete Gesamtenergieeffizienz</a:t>
            </a:r>
          </a:p>
          <a:p>
            <a:pPr algn="ctr"/>
            <a:r>
              <a:rPr lang="de-CH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für Neubauten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773671" y="1848463"/>
            <a:ext cx="3440974" cy="17649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Wärmeerzeugerersatz</a:t>
            </a:r>
          </a:p>
          <a:p>
            <a:pPr algn="ctr"/>
            <a:r>
              <a:rPr lang="de-CH" sz="2000" dirty="0">
                <a:solidFill>
                  <a:schemeClr val="tx1"/>
                </a:solidFill>
                <a:latin typeface="Arial Narrow" panose="020B0606020202030204" pitchFamily="34" charset="0"/>
              </a:rPr>
              <a:t>Einführung Meldepflicht &amp; Anforderungen beim Ersatz mit fossilen Energieträger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7904931" y="1848463"/>
            <a:ext cx="3440974" cy="17649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Kommunale Energievorschriften</a:t>
            </a:r>
          </a:p>
          <a:p>
            <a:pPr algn="ctr"/>
            <a:r>
              <a:rPr lang="de-CH" sz="2000" dirty="0">
                <a:solidFill>
                  <a:schemeClr val="tx1"/>
                </a:solidFill>
                <a:latin typeface="Arial Narrow" panose="020B0606020202030204" pitchFamily="34" charset="0"/>
              </a:rPr>
              <a:t>Gemeindekompetenz / neue Methodik und Erweiterung auf Gesamtüberbauungen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767409" y="4437112"/>
            <a:ext cx="3447654" cy="17649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Ladeinfrastruktur Elektromobilität</a:t>
            </a:r>
          </a:p>
          <a:p>
            <a:pPr algn="ctr"/>
            <a:r>
              <a:rPr lang="de-CH" sz="2000" dirty="0">
                <a:solidFill>
                  <a:schemeClr val="tx1"/>
                </a:solidFill>
                <a:latin typeface="Arial Narrow" panose="020B0606020202030204" pitchFamily="34" charset="0"/>
              </a:rPr>
              <a:t>Definition von Anforderungen bei Neubauten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7904931" y="4437112"/>
            <a:ext cx="3440974" cy="176494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Nutzung Sonnenenergie </a:t>
            </a:r>
          </a:p>
          <a:p>
            <a:pPr algn="ctr"/>
            <a:r>
              <a:rPr lang="de-CH" sz="2000" dirty="0">
                <a:solidFill>
                  <a:schemeClr val="tx1"/>
                </a:solidFill>
                <a:latin typeface="Arial Narrow" panose="020B0606020202030204" pitchFamily="34" charset="0"/>
              </a:rPr>
              <a:t>Pflicht für Neubauten grösser 300m</a:t>
            </a:r>
            <a:r>
              <a:rPr lang="de-CH" sz="2000" baseline="30000" dirty="0">
                <a:solidFill>
                  <a:schemeClr val="tx1"/>
                </a:solidFill>
                <a:latin typeface="Arial Narrow" panose="020B0606020202030204" pitchFamily="34" charset="0"/>
              </a:rPr>
              <a:t>2</a:t>
            </a:r>
            <a:r>
              <a:rPr lang="de-CH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Gebäudefläche</a:t>
            </a:r>
            <a:br>
              <a:rPr lang="de-CH" sz="20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de-CH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dringlicher Bundesbeschluss</a:t>
            </a:r>
          </a:p>
        </p:txBody>
      </p:sp>
    </p:spTree>
    <p:extLst>
      <p:ext uri="{BB962C8B-B14F-4D97-AF65-F5344CB8AC3E}">
        <p14:creationId xmlns:p14="http://schemas.microsoft.com/office/powerpoint/2010/main" val="3564267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63352" y="0"/>
            <a:ext cx="119286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6240016" y="1052736"/>
            <a:ext cx="5616624" cy="22313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b="1" dirty="0">
                <a:latin typeface="Arial"/>
                <a:cs typeface="Arial"/>
              </a:rPr>
              <a:t>Umbauten</a:t>
            </a:r>
          </a:p>
          <a:p>
            <a:endParaRPr lang="de-DE" sz="2400" dirty="0">
              <a:latin typeface="Arial"/>
              <a:cs typeface="Arial"/>
            </a:endParaRPr>
          </a:p>
          <a:p>
            <a:pPr marL="449263" indent="-449263">
              <a:spcBef>
                <a:spcPts val="600"/>
              </a:spcBef>
              <a:spcAft>
                <a:spcPts val="600"/>
              </a:spcAft>
            </a:pPr>
            <a:r>
              <a:rPr lang="de-CH" sz="2400" dirty="0">
                <a:latin typeface="Arial"/>
                <a:cs typeface="Arial"/>
              </a:rPr>
              <a:t>nichts </a:t>
            </a:r>
          </a:p>
          <a:p>
            <a:pPr marL="449263" indent="-449263">
              <a:spcBef>
                <a:spcPts val="600"/>
              </a:spcBef>
              <a:spcAft>
                <a:spcPts val="600"/>
              </a:spcAft>
            </a:pPr>
            <a:r>
              <a:rPr lang="de-CH" sz="2400" dirty="0">
                <a:latin typeface="Arial"/>
                <a:cs typeface="Arial"/>
              </a:rPr>
              <a:t>ausser Wärmeerzeugerersatz </a:t>
            </a:r>
          </a:p>
          <a:p>
            <a:pPr marL="449263" indent="-449263">
              <a:spcBef>
                <a:spcPts val="600"/>
              </a:spcBef>
              <a:spcAft>
                <a:spcPts val="600"/>
              </a:spcAft>
            </a:pPr>
            <a:r>
              <a:rPr lang="de-CH" sz="2400" dirty="0">
                <a:latin typeface="Arial"/>
                <a:cs typeface="Arial"/>
              </a:rPr>
              <a:t>und Wassererwärmung</a:t>
            </a:r>
            <a:r>
              <a:rPr lang="de-DE" sz="2400" dirty="0">
                <a:latin typeface="Arial"/>
                <a:cs typeface="Arial"/>
              </a:rPr>
              <a:t>	</a:t>
            </a:r>
            <a:endParaRPr lang="ro-RO" sz="2400" dirty="0">
              <a:latin typeface="Arial"/>
              <a:cs typeface="Arial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91344" y="260648"/>
            <a:ext cx="117373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400" b="1" dirty="0">
                <a:latin typeface="Arial"/>
                <a:cs typeface="Arial"/>
              </a:rPr>
              <a:t>1. Was ändert für Umbauten / Erweiterungen?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124744"/>
            <a:ext cx="4064000" cy="2476500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3933056"/>
            <a:ext cx="4076700" cy="26797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6240016" y="4077072"/>
            <a:ext cx="5616624" cy="2754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b="1" dirty="0">
                <a:latin typeface="Arial"/>
                <a:cs typeface="Arial"/>
              </a:rPr>
              <a:t>Erweiterungen </a:t>
            </a:r>
          </a:p>
          <a:p>
            <a:endParaRPr lang="de-DE" sz="2400" dirty="0">
              <a:latin typeface="Arial"/>
              <a:cs typeface="Arial"/>
            </a:endParaRPr>
          </a:p>
          <a:p>
            <a:pPr marL="449263" indent="-449263">
              <a:spcBef>
                <a:spcPts val="600"/>
              </a:spcBef>
              <a:spcAft>
                <a:spcPts val="600"/>
              </a:spcAft>
            </a:pPr>
            <a:r>
              <a:rPr lang="de-CH" sz="2400" dirty="0">
                <a:latin typeface="Arial"/>
                <a:cs typeface="Arial"/>
              </a:rPr>
              <a:t>Aufstockung / Anbau = Neubau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CH" sz="2400" dirty="0" err="1">
                <a:latin typeface="Arial"/>
                <a:cs typeface="Arial"/>
              </a:rPr>
              <a:t>gGEE</a:t>
            </a:r>
            <a:r>
              <a:rPr lang="de-CH" sz="2400" dirty="0">
                <a:latin typeface="Arial"/>
                <a:cs typeface="Arial"/>
              </a:rPr>
              <a:t> </a:t>
            </a:r>
            <a:r>
              <a:rPr lang="mr-IN" sz="2400" dirty="0">
                <a:latin typeface="Arial"/>
                <a:cs typeface="Arial"/>
              </a:rPr>
              <a:t>–</a:t>
            </a:r>
            <a:r>
              <a:rPr lang="de-CH" sz="2400" dirty="0">
                <a:latin typeface="Arial"/>
                <a:cs typeface="Arial"/>
              </a:rPr>
              <a:t> falls &gt; 50 m</a:t>
            </a:r>
            <a:r>
              <a:rPr lang="de-CH" sz="2400" baseline="30000" dirty="0">
                <a:latin typeface="Arial"/>
                <a:cs typeface="Arial"/>
              </a:rPr>
              <a:t>2</a:t>
            </a:r>
            <a:r>
              <a:rPr lang="de-CH" sz="2400" dirty="0">
                <a:latin typeface="Arial"/>
                <a:cs typeface="Arial"/>
              </a:rPr>
              <a:t> EBF </a:t>
            </a:r>
            <a:r>
              <a:rPr lang="de-DE" sz="2400" dirty="0">
                <a:latin typeface="Arial"/>
                <a:cs typeface="Arial"/>
              </a:rPr>
              <a:t>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latin typeface="Arial"/>
                <a:cs typeface="Arial"/>
              </a:rPr>
              <a:t>und &gt; 20% der bestehenden EBF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latin typeface="Arial"/>
                <a:cs typeface="Arial"/>
              </a:rPr>
              <a:t>(bzw. &gt; 1‘000 m</a:t>
            </a:r>
            <a:r>
              <a:rPr lang="de-DE" sz="2400" baseline="30000" dirty="0">
                <a:latin typeface="Arial"/>
                <a:cs typeface="Arial"/>
              </a:rPr>
              <a:t>2</a:t>
            </a:r>
            <a:r>
              <a:rPr lang="de-DE" sz="2400" dirty="0">
                <a:latin typeface="Arial"/>
                <a:cs typeface="Arial"/>
              </a:rPr>
              <a:t> EBF)</a:t>
            </a:r>
            <a:endParaRPr lang="ro-RO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678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63352" y="0"/>
            <a:ext cx="119286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35360" y="908720"/>
            <a:ext cx="11665296" cy="60478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b="1" dirty="0">
                <a:latin typeface="Arial"/>
                <a:cs typeface="Arial"/>
              </a:rPr>
              <a:t>				von 1992		von 2020		von 2023</a:t>
            </a:r>
          </a:p>
          <a:p>
            <a:pPr marL="449263" indent="-449263">
              <a:spcBef>
                <a:spcPts val="600"/>
              </a:spcBef>
              <a:spcAft>
                <a:spcPts val="600"/>
              </a:spcAft>
            </a:pPr>
            <a:endParaRPr lang="de-DE" sz="2400" dirty="0">
              <a:latin typeface="Arial"/>
              <a:cs typeface="Arial"/>
            </a:endParaRPr>
          </a:p>
          <a:p>
            <a:pPr marL="449263" indent="-449263"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latin typeface="Arial"/>
                <a:cs typeface="Arial"/>
              </a:rPr>
              <a:t>ZB </a:t>
            </a:r>
            <a:r>
              <a:rPr lang="de-DE" sz="2400" dirty="0" err="1">
                <a:latin typeface="Arial"/>
                <a:cs typeface="Arial"/>
              </a:rPr>
              <a:t>Aussenwand</a:t>
            </a:r>
            <a:r>
              <a:rPr lang="de-DE" sz="2400" dirty="0">
                <a:latin typeface="Arial"/>
                <a:cs typeface="Arial"/>
              </a:rPr>
              <a:t> 		0.40 W/(m</a:t>
            </a:r>
            <a:r>
              <a:rPr lang="de-DE" sz="2400" baseline="30000" dirty="0">
                <a:latin typeface="Arial"/>
                <a:cs typeface="Arial"/>
              </a:rPr>
              <a:t>2.</a:t>
            </a:r>
            <a:r>
              <a:rPr lang="de-DE" sz="2400" dirty="0">
                <a:latin typeface="Arial"/>
                <a:cs typeface="Arial"/>
              </a:rPr>
              <a:t>K)	0.17 W/(m</a:t>
            </a:r>
            <a:r>
              <a:rPr lang="de-DE" sz="2400" baseline="30000" dirty="0">
                <a:latin typeface="Arial"/>
                <a:cs typeface="Arial"/>
              </a:rPr>
              <a:t>2.</a:t>
            </a:r>
            <a:r>
              <a:rPr lang="de-DE" sz="2400" dirty="0">
                <a:latin typeface="Arial"/>
                <a:cs typeface="Arial"/>
              </a:rPr>
              <a:t>K)	ca. 0.17 W/(m</a:t>
            </a:r>
            <a:r>
              <a:rPr lang="de-DE" sz="2400" baseline="30000" dirty="0">
                <a:latin typeface="Arial"/>
                <a:cs typeface="Arial"/>
              </a:rPr>
              <a:t>2.</a:t>
            </a:r>
            <a:r>
              <a:rPr lang="de-DE" sz="2400" dirty="0">
                <a:latin typeface="Arial"/>
                <a:cs typeface="Arial"/>
              </a:rPr>
              <a:t>K)</a:t>
            </a:r>
          </a:p>
          <a:p>
            <a:pPr marL="449263" indent="-449263"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latin typeface="Arial"/>
                <a:cs typeface="Arial"/>
              </a:rPr>
              <a:t>- Dämmdicke			8 cm			ca. 20 cm		ca. 20 cm</a:t>
            </a:r>
          </a:p>
          <a:p>
            <a:pPr marL="449263" indent="-449263">
              <a:spcBef>
                <a:spcPts val="600"/>
              </a:spcBef>
              <a:spcAft>
                <a:spcPts val="600"/>
              </a:spcAft>
            </a:pPr>
            <a:endParaRPr lang="de-DE" sz="2400" dirty="0">
              <a:latin typeface="Arial"/>
              <a:cs typeface="Arial"/>
            </a:endParaRPr>
          </a:p>
          <a:p>
            <a:pPr marL="449263" indent="-449263"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latin typeface="Arial"/>
                <a:cs typeface="Arial"/>
              </a:rPr>
              <a:t>Fenster			3.0 / 2.5 </a:t>
            </a:r>
            <a:r>
              <a:rPr lang="de-DE" sz="2400" dirty="0">
                <a:cs typeface="Arial"/>
              </a:rPr>
              <a:t>W/(m</a:t>
            </a:r>
            <a:r>
              <a:rPr lang="de-DE" sz="2400" baseline="30000" dirty="0">
                <a:cs typeface="Arial"/>
              </a:rPr>
              <a:t>2.</a:t>
            </a:r>
            <a:r>
              <a:rPr lang="de-DE" sz="2400" dirty="0">
                <a:cs typeface="Arial"/>
              </a:rPr>
              <a:t>K)</a:t>
            </a:r>
            <a:r>
              <a:rPr lang="de-DE" sz="2400" dirty="0">
                <a:latin typeface="Arial"/>
                <a:cs typeface="Arial"/>
              </a:rPr>
              <a:t>	1.0 </a:t>
            </a:r>
            <a:r>
              <a:rPr lang="de-DE" sz="2400" dirty="0">
                <a:cs typeface="Arial"/>
              </a:rPr>
              <a:t>W/(m</a:t>
            </a:r>
            <a:r>
              <a:rPr lang="de-DE" sz="2400" baseline="30000" dirty="0">
                <a:cs typeface="Arial"/>
              </a:rPr>
              <a:t>2.</a:t>
            </a:r>
            <a:r>
              <a:rPr lang="de-DE" sz="2400" dirty="0">
                <a:cs typeface="Arial"/>
              </a:rPr>
              <a:t>K)		1.0 W/(m</a:t>
            </a:r>
            <a:r>
              <a:rPr lang="de-DE" sz="2400" baseline="30000" dirty="0">
                <a:cs typeface="Arial"/>
              </a:rPr>
              <a:t>2.</a:t>
            </a:r>
            <a:r>
              <a:rPr lang="de-DE" sz="2400" dirty="0">
                <a:cs typeface="Arial"/>
              </a:rPr>
              <a:t>K)</a:t>
            </a:r>
          </a:p>
          <a:p>
            <a:pPr marL="449263" indent="-449263">
              <a:spcBef>
                <a:spcPts val="600"/>
              </a:spcBef>
              <a:spcAft>
                <a:spcPts val="600"/>
              </a:spcAft>
            </a:pPr>
            <a:endParaRPr lang="de-DE" sz="2400" dirty="0">
              <a:latin typeface="Arial"/>
              <a:cs typeface="Arial"/>
            </a:endParaRPr>
          </a:p>
          <a:p>
            <a:pPr marL="449263" indent="-449263"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latin typeface="Arial"/>
                <a:cs typeface="Arial"/>
              </a:rPr>
              <a:t>Heizung			keine Vorgaben	EE (seit 2003)	EE</a:t>
            </a:r>
          </a:p>
          <a:p>
            <a:pPr marL="449263" indent="-449263">
              <a:spcBef>
                <a:spcPts val="600"/>
              </a:spcBef>
              <a:spcAft>
                <a:spcPts val="600"/>
              </a:spcAft>
            </a:pPr>
            <a:endParaRPr lang="de-DE" sz="2400" dirty="0">
              <a:latin typeface="Arial"/>
              <a:cs typeface="Arial"/>
            </a:endParaRPr>
          </a:p>
          <a:p>
            <a:pPr marL="449263" indent="-449263"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latin typeface="Arial"/>
                <a:cs typeface="Arial"/>
              </a:rPr>
              <a:t>Warmwasser			keine Vorgaben	50% EE		50% EE</a:t>
            </a:r>
          </a:p>
          <a:p>
            <a:pPr marL="449263" indent="-449263">
              <a:spcBef>
                <a:spcPts val="600"/>
              </a:spcBef>
              <a:spcAft>
                <a:spcPts val="600"/>
              </a:spcAft>
            </a:pPr>
            <a:endParaRPr lang="de-DE" sz="2400" dirty="0">
              <a:latin typeface="Arial"/>
              <a:cs typeface="Arial"/>
            </a:endParaRPr>
          </a:p>
          <a:p>
            <a:pPr marL="449263" indent="-449263"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latin typeface="Arial"/>
                <a:cs typeface="Arial"/>
              </a:rPr>
              <a:t>sonst				keine Vorgaben	keine Vorgaben	Strom / </a:t>
            </a:r>
            <a:r>
              <a:rPr lang="de-DE" sz="2400" dirty="0" err="1">
                <a:latin typeface="Arial"/>
                <a:cs typeface="Arial"/>
              </a:rPr>
              <a:t>e</a:t>
            </a:r>
            <a:r>
              <a:rPr lang="de-DE" sz="2400" dirty="0">
                <a:latin typeface="Arial"/>
                <a:cs typeface="Arial"/>
              </a:rPr>
              <a:t>-Mobilität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91344" y="260648"/>
            <a:ext cx="117373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400" b="1" dirty="0">
                <a:latin typeface="Arial"/>
                <a:cs typeface="Arial"/>
              </a:rPr>
              <a:t>2. Was ändert für Neubauten?</a:t>
            </a:r>
          </a:p>
        </p:txBody>
      </p:sp>
    </p:spTree>
    <p:extLst>
      <p:ext uri="{BB962C8B-B14F-4D97-AF65-F5344CB8AC3E}">
        <p14:creationId xmlns:p14="http://schemas.microsoft.com/office/powerpoint/2010/main" val="300154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63352" y="0"/>
            <a:ext cx="119286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6960096" y="1556792"/>
            <a:ext cx="5184576" cy="40318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49263" indent="-449263">
              <a:spcBef>
                <a:spcPts val="600"/>
              </a:spcBef>
              <a:spcAft>
                <a:spcPts val="600"/>
              </a:spcAft>
            </a:pPr>
            <a:r>
              <a:rPr lang="de-DE" sz="2400" b="1" dirty="0">
                <a:latin typeface="Arial"/>
                <a:cs typeface="Arial"/>
              </a:rPr>
              <a:t>bisher</a:t>
            </a:r>
          </a:p>
          <a:p>
            <a:pPr marL="449263" indent="-449263"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latin typeface="Arial"/>
                <a:cs typeface="Arial"/>
              </a:rPr>
              <a:t>Bedarf Gebäudehülle</a:t>
            </a:r>
          </a:p>
          <a:p>
            <a:pPr marL="449263" indent="-449263"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latin typeface="Arial"/>
                <a:cs typeface="Arial"/>
              </a:rPr>
              <a:t>Wärmeerzeugung (Heizung und WW)</a:t>
            </a:r>
          </a:p>
          <a:p>
            <a:pPr marL="449263" indent="-449263">
              <a:spcBef>
                <a:spcPts val="600"/>
              </a:spcBef>
              <a:spcAft>
                <a:spcPts val="600"/>
              </a:spcAft>
            </a:pPr>
            <a:endParaRPr lang="de-DE" sz="2400" dirty="0">
              <a:latin typeface="Arial"/>
              <a:cs typeface="Arial"/>
            </a:endParaRPr>
          </a:p>
          <a:p>
            <a:pPr marL="449263" indent="-449263">
              <a:spcBef>
                <a:spcPts val="600"/>
              </a:spcBef>
              <a:spcAft>
                <a:spcPts val="600"/>
              </a:spcAft>
            </a:pPr>
            <a:endParaRPr lang="de-DE" sz="2400" dirty="0">
              <a:latin typeface="Arial"/>
              <a:cs typeface="Arial"/>
            </a:endParaRPr>
          </a:p>
          <a:p>
            <a:pPr marL="449263" indent="-449263">
              <a:spcBef>
                <a:spcPts val="600"/>
              </a:spcBef>
              <a:spcAft>
                <a:spcPts val="600"/>
              </a:spcAft>
            </a:pPr>
            <a:r>
              <a:rPr lang="de-DE" sz="2400" b="1" dirty="0">
                <a:latin typeface="Arial"/>
                <a:cs typeface="Arial"/>
              </a:rPr>
              <a:t>neu seit 1.1.2023</a:t>
            </a:r>
          </a:p>
          <a:p>
            <a:pPr marL="449263" indent="-449263"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latin typeface="Arial"/>
                <a:cs typeface="Arial"/>
              </a:rPr>
              <a:t>Strombedarf</a:t>
            </a:r>
          </a:p>
          <a:p>
            <a:pPr marL="449263" indent="-449263"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latin typeface="Arial"/>
                <a:cs typeface="Arial"/>
              </a:rPr>
              <a:t>Eigenstromerzeugung (v.a. PV)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91344" y="260648"/>
            <a:ext cx="117373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400" b="1" dirty="0">
                <a:latin typeface="Arial"/>
                <a:cs typeface="Arial"/>
              </a:rPr>
              <a:t>3. gewichtete Gesamtenergieeffizienz </a:t>
            </a:r>
            <a:r>
              <a:rPr lang="de-DE" sz="2400" b="1" dirty="0" err="1">
                <a:latin typeface="Arial"/>
                <a:cs typeface="Arial"/>
              </a:rPr>
              <a:t>gGEE</a:t>
            </a:r>
            <a:endParaRPr lang="de-DE" sz="2400" b="1" dirty="0">
              <a:latin typeface="Arial"/>
              <a:cs typeface="Arial"/>
            </a:endParaRPr>
          </a:p>
        </p:txBody>
      </p:sp>
      <p:sp>
        <p:nvSpPr>
          <p:cNvPr id="36" name="Textfeld 29"/>
          <p:cNvSpPr txBox="1">
            <a:spLocks noChangeArrowheads="1"/>
          </p:cNvSpPr>
          <p:nvPr/>
        </p:nvSpPr>
        <p:spPr bwMode="auto">
          <a:xfrm>
            <a:off x="455439" y="2287303"/>
            <a:ext cx="4968552" cy="974512"/>
          </a:xfrm>
          <a:prstGeom prst="rect">
            <a:avLst/>
          </a:prstGeom>
          <a:solidFill>
            <a:srgbClr val="FCF1C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80000" bIns="180000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9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eaLnBrk="1" fontAlgn="base" hangingPunct="1">
              <a:spcBef>
                <a:spcPts val="1800"/>
              </a:spcBef>
              <a:spcAft>
                <a:spcPts val="1800"/>
              </a:spcAft>
              <a:buClrTx/>
              <a:buSzTx/>
              <a:buNone/>
              <a:defRPr/>
            </a:pPr>
            <a:r>
              <a:rPr lang="de-DE" altLang="de-DE" sz="1867" b="1" dirty="0">
                <a:solidFill>
                  <a:srgbClr val="00B0F0"/>
                </a:solidFill>
                <a:ea typeface="MS PGothic" pitchFamily="34" charset="-128"/>
              </a:rPr>
              <a:t>Bedarf Gebäudehülle</a:t>
            </a:r>
            <a:r>
              <a:rPr lang="de-DE" altLang="de-DE" sz="1867" dirty="0">
                <a:solidFill>
                  <a:srgbClr val="000000"/>
                </a:solidFill>
                <a:ea typeface="MS PGothic" pitchFamily="34" charset="-128"/>
              </a:rPr>
              <a:t> + </a:t>
            </a:r>
            <a:r>
              <a:rPr lang="de-DE" altLang="de-DE" sz="1867" b="1" dirty="0">
                <a:solidFill>
                  <a:srgbClr val="C00000"/>
                </a:solidFill>
                <a:ea typeface="MS PGothic" pitchFamily="34" charset="-128"/>
              </a:rPr>
              <a:t>Wärmeerzeugung</a:t>
            </a:r>
            <a:r>
              <a:rPr lang="de-DE" altLang="de-DE" sz="1867" dirty="0">
                <a:solidFill>
                  <a:srgbClr val="000000"/>
                </a:solidFill>
                <a:ea typeface="MS PGothic" pitchFamily="34" charset="-128"/>
              </a:rPr>
              <a:t>  + </a:t>
            </a:r>
            <a:r>
              <a:rPr lang="de-DE" altLang="de-DE" sz="1867" b="1" dirty="0">
                <a:solidFill>
                  <a:srgbClr val="7030A0"/>
                </a:solidFill>
                <a:ea typeface="MS PGothic" pitchFamily="34" charset="-128"/>
              </a:rPr>
              <a:t>Strombedarf</a:t>
            </a:r>
            <a:r>
              <a:rPr lang="de-DE" altLang="de-DE" sz="1867" dirty="0">
                <a:solidFill>
                  <a:srgbClr val="000000"/>
                </a:solidFill>
                <a:ea typeface="MS PGothic" pitchFamily="34" charset="-128"/>
              </a:rPr>
              <a:t> – </a:t>
            </a:r>
            <a:r>
              <a:rPr lang="de-DE" altLang="de-DE" sz="1867" b="1" dirty="0">
                <a:solidFill>
                  <a:srgbClr val="00B050"/>
                </a:solidFill>
                <a:ea typeface="MS PGothic" pitchFamily="34" charset="-128"/>
              </a:rPr>
              <a:t>Eigenenergieerzeugung</a:t>
            </a:r>
            <a:endParaRPr lang="de-DE" altLang="de-DE" sz="1867" dirty="0">
              <a:solidFill>
                <a:schemeClr val="tx2"/>
              </a:solidFill>
              <a:ea typeface="MS PGothic" pitchFamily="34" charset="-128"/>
            </a:endParaRPr>
          </a:p>
        </p:txBody>
      </p:sp>
      <p:sp>
        <p:nvSpPr>
          <p:cNvPr id="37" name="Textfeld 41"/>
          <p:cNvSpPr txBox="1">
            <a:spLocks noChangeArrowheads="1"/>
          </p:cNvSpPr>
          <p:nvPr/>
        </p:nvSpPr>
        <p:spPr bwMode="auto">
          <a:xfrm>
            <a:off x="191344" y="1556792"/>
            <a:ext cx="54345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lnSpc>
                <a:spcPts val="2750"/>
              </a:lnSpc>
              <a:spcAft>
                <a:spcPts val="90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ts val="2750"/>
              </a:lnSpc>
              <a:spcAft>
                <a:spcPts val="9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ts val="2750"/>
              </a:lnSpc>
              <a:spcAft>
                <a:spcPts val="900"/>
              </a:spcAft>
              <a:buSzPct val="100000"/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ts val="2750"/>
              </a:lnSpc>
              <a:spcAft>
                <a:spcPts val="900"/>
              </a:spcAft>
              <a:buSzPct val="100000"/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ts val="2750"/>
              </a:lnSpc>
              <a:spcAft>
                <a:spcPts val="900"/>
              </a:spcAft>
              <a:buSzPct val="100000"/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750"/>
              </a:lnSpc>
              <a:spcBef>
                <a:spcPct val="0"/>
              </a:spcBef>
              <a:spcAft>
                <a:spcPts val="900"/>
              </a:spcAft>
              <a:buSzPct val="100000"/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750"/>
              </a:lnSpc>
              <a:spcBef>
                <a:spcPct val="0"/>
              </a:spcBef>
              <a:spcAft>
                <a:spcPts val="900"/>
              </a:spcAft>
              <a:buSzPct val="100000"/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750"/>
              </a:lnSpc>
              <a:spcBef>
                <a:spcPct val="0"/>
              </a:spcBef>
              <a:spcAft>
                <a:spcPts val="900"/>
              </a:spcAft>
              <a:buSzPct val="100000"/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750"/>
              </a:lnSpc>
              <a:spcBef>
                <a:spcPct val="0"/>
              </a:spcBef>
              <a:spcAft>
                <a:spcPts val="900"/>
              </a:spcAft>
              <a:buSzPct val="100000"/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defRPr/>
            </a:pPr>
            <a:r>
              <a:rPr lang="de-DE" alt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Gewichtete Gesamtenergieeffizienz </a:t>
            </a:r>
          </a:p>
        </p:txBody>
      </p:sp>
      <p:sp>
        <p:nvSpPr>
          <p:cNvPr id="38" name="Pfeil nach oben 37"/>
          <p:cNvSpPr/>
          <p:nvPr/>
        </p:nvSpPr>
        <p:spPr bwMode="auto">
          <a:xfrm>
            <a:off x="1577272" y="3546904"/>
            <a:ext cx="2123016" cy="2474384"/>
          </a:xfrm>
          <a:prstGeom prst="upArrow">
            <a:avLst>
              <a:gd name="adj1" fmla="val 100000"/>
              <a:gd name="adj2" fmla="val 34093"/>
            </a:avLst>
          </a:prstGeom>
          <a:solidFill>
            <a:schemeClr val="bg1"/>
          </a:solidFill>
          <a:ln w="1270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67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9" name="Pfeil nach rechts 38"/>
          <p:cNvSpPr/>
          <p:nvPr/>
        </p:nvSpPr>
        <p:spPr bwMode="auto">
          <a:xfrm>
            <a:off x="3410306" y="5106888"/>
            <a:ext cx="1670049" cy="592666"/>
          </a:xfrm>
          <a:prstGeom prst="rightArrow">
            <a:avLst>
              <a:gd name="adj1" fmla="val 97757"/>
              <a:gd name="adj2" fmla="val 50000"/>
            </a:avLst>
          </a:prstGeom>
          <a:solidFill>
            <a:srgbClr val="00B0F0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dirty="0">
                <a:solidFill>
                  <a:srgbClr val="000000"/>
                </a:solidFill>
                <a:latin typeface="Arial"/>
                <a:cs typeface="Arial"/>
              </a:rPr>
              <a:t>Q</a:t>
            </a:r>
            <a:r>
              <a:rPr lang="de-DE" sz="1600" baseline="-25000" dirty="0">
                <a:solidFill>
                  <a:srgbClr val="000000"/>
                </a:solidFill>
                <a:latin typeface="Arial"/>
                <a:cs typeface="Arial"/>
              </a:rPr>
              <a:t>HWW</a:t>
            </a:r>
          </a:p>
        </p:txBody>
      </p:sp>
      <p:sp>
        <p:nvSpPr>
          <p:cNvPr id="40" name="Rechteck 39"/>
          <p:cNvSpPr/>
          <p:nvPr/>
        </p:nvSpPr>
        <p:spPr bwMode="auto">
          <a:xfrm>
            <a:off x="1712739" y="5051855"/>
            <a:ext cx="450850" cy="916516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Eingebuchteter Richtungspfeil 8"/>
          <p:cNvSpPr/>
          <p:nvPr/>
        </p:nvSpPr>
        <p:spPr bwMode="auto">
          <a:xfrm>
            <a:off x="455439" y="5161922"/>
            <a:ext cx="1403349" cy="590549"/>
          </a:xfrm>
          <a:prstGeom prst="chevron">
            <a:avLst/>
          </a:prstGeom>
          <a:solidFill>
            <a:srgbClr val="FF0000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de-DE" sz="1600" baseline="-25000" dirty="0">
                <a:solidFill>
                  <a:srgbClr val="000000"/>
                </a:solidFill>
                <a:latin typeface="Arial"/>
                <a:cs typeface="Arial"/>
              </a:rPr>
              <a:t>HWLK</a:t>
            </a:r>
          </a:p>
        </p:txBody>
      </p:sp>
      <p:sp>
        <p:nvSpPr>
          <p:cNvPr id="42" name="Rechteck 41"/>
          <p:cNvSpPr/>
          <p:nvPr/>
        </p:nvSpPr>
        <p:spPr bwMode="auto">
          <a:xfrm rot="2016794">
            <a:off x="2663121" y="3796671"/>
            <a:ext cx="1172634" cy="127000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43" name="Gruppierung 9"/>
          <p:cNvGrpSpPr>
            <a:grpSpLocks/>
          </p:cNvGrpSpPr>
          <p:nvPr/>
        </p:nvGrpSpPr>
        <p:grpSpPr bwMode="auto">
          <a:xfrm>
            <a:off x="2931276" y="4246374"/>
            <a:ext cx="225684" cy="456547"/>
            <a:chOff x="7761312" y="2335370"/>
            <a:chExt cx="432048" cy="733590"/>
          </a:xfrm>
          <a:solidFill>
            <a:srgbClr val="FFC000"/>
          </a:solidFill>
        </p:grpSpPr>
        <p:sp>
          <p:nvSpPr>
            <p:cNvPr id="44" name="Oval 27"/>
            <p:cNvSpPr/>
            <p:nvPr/>
          </p:nvSpPr>
          <p:spPr>
            <a:xfrm>
              <a:off x="7761955" y="2637571"/>
              <a:ext cx="432262" cy="43241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5" name="Rechteck 44"/>
            <p:cNvSpPr/>
            <p:nvPr/>
          </p:nvSpPr>
          <p:spPr>
            <a:xfrm>
              <a:off x="7864875" y="2335835"/>
              <a:ext cx="216131" cy="361133"/>
            </a:xfrm>
            <a:prstGeom prst="rect">
              <a:avLst/>
            </a:prstGeom>
            <a:solidFill>
              <a:srgbClr val="7030A0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6" name="Gruppierung 10"/>
          <p:cNvGrpSpPr>
            <a:grpSpLocks/>
          </p:cNvGrpSpPr>
          <p:nvPr/>
        </p:nvGrpSpPr>
        <p:grpSpPr bwMode="auto">
          <a:xfrm>
            <a:off x="2434625" y="4514531"/>
            <a:ext cx="216700" cy="1333799"/>
            <a:chOff x="7245230" y="2819404"/>
            <a:chExt cx="344807" cy="2152067"/>
          </a:xfrm>
        </p:grpSpPr>
        <p:grpSp>
          <p:nvGrpSpPr>
            <p:cNvPr id="47" name="Gruppierung 16"/>
            <p:cNvGrpSpPr>
              <a:grpSpLocks/>
            </p:cNvGrpSpPr>
            <p:nvPr/>
          </p:nvGrpSpPr>
          <p:grpSpPr bwMode="auto">
            <a:xfrm rot="5400000" flipH="1">
              <a:off x="6270883" y="3793751"/>
              <a:ext cx="2152067" cy="203374"/>
              <a:chOff x="5576471" y="5173657"/>
              <a:chExt cx="2804475" cy="61181"/>
            </a:xfrm>
          </p:grpSpPr>
          <p:sp>
            <p:nvSpPr>
              <p:cNvPr id="54" name="Bogen 53"/>
              <p:cNvSpPr/>
              <p:nvPr/>
            </p:nvSpPr>
            <p:spPr>
              <a:xfrm flipV="1">
                <a:off x="8234728" y="5199425"/>
                <a:ext cx="151319" cy="43568"/>
              </a:xfrm>
              <a:prstGeom prst="arc">
                <a:avLst>
                  <a:gd name="adj1" fmla="val 16200000"/>
                  <a:gd name="adj2" fmla="val 4276916"/>
                </a:avLst>
              </a:prstGeom>
              <a:noFill/>
              <a:ln w="254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467" dirty="0">
                  <a:solidFill>
                    <a:prstClr val="white"/>
                  </a:solidFill>
                  <a:latin typeface="Arial"/>
                </a:endParaRPr>
              </a:p>
            </p:txBody>
          </p:sp>
          <p:cxnSp>
            <p:nvCxnSpPr>
              <p:cNvPr id="55" name="Gerade Verbindung 22"/>
              <p:cNvCxnSpPr>
                <a:stCxn id="54" idx="2"/>
              </p:cNvCxnSpPr>
              <p:nvPr/>
            </p:nvCxnSpPr>
            <p:spPr>
              <a:xfrm rot="5400000" flipH="1">
                <a:off x="8247354" y="5112729"/>
                <a:ext cx="19251" cy="160220"/>
              </a:xfrm>
              <a:prstGeom prst="line">
                <a:avLst/>
              </a:prstGeom>
              <a:noFill/>
              <a:ln w="254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6" name="Gerade Verbindung 23"/>
              <p:cNvCxnSpPr/>
              <p:nvPr/>
            </p:nvCxnSpPr>
            <p:spPr>
              <a:xfrm flipH="1">
                <a:off x="5582199" y="5234887"/>
                <a:ext cx="2732638" cy="0"/>
              </a:xfrm>
              <a:prstGeom prst="line">
                <a:avLst/>
              </a:prstGeom>
              <a:noFill/>
              <a:ln w="254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48" name="Gruppierung 17"/>
            <p:cNvGrpSpPr>
              <a:grpSpLocks/>
            </p:cNvGrpSpPr>
            <p:nvPr/>
          </p:nvGrpSpPr>
          <p:grpSpPr bwMode="auto">
            <a:xfrm>
              <a:off x="7346952" y="2881349"/>
              <a:ext cx="243085" cy="301334"/>
              <a:chOff x="7346952" y="2881349"/>
              <a:chExt cx="243085" cy="301334"/>
            </a:xfrm>
          </p:grpSpPr>
          <p:sp>
            <p:nvSpPr>
              <p:cNvPr id="49" name="Gleichschenkliges Dreieck 48"/>
              <p:cNvSpPr/>
              <p:nvPr/>
            </p:nvSpPr>
            <p:spPr>
              <a:xfrm rot="20345424">
                <a:off x="7342739" y="2887209"/>
                <a:ext cx="161663" cy="116117"/>
              </a:xfrm>
              <a:prstGeom prst="triangle">
                <a:avLst/>
              </a:prstGeom>
              <a:solidFill>
                <a:srgbClr val="5A161B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467" dirty="0">
                  <a:solidFill>
                    <a:prstClr val="white"/>
                  </a:solidFill>
                  <a:latin typeface="Arial"/>
                </a:endParaRPr>
              </a:p>
            </p:txBody>
          </p:sp>
          <p:cxnSp>
            <p:nvCxnSpPr>
              <p:cNvPr id="50" name="Gerade Verbindung 17"/>
              <p:cNvCxnSpPr>
                <a:stCxn id="49" idx="0"/>
              </p:cNvCxnSpPr>
              <p:nvPr/>
            </p:nvCxnSpPr>
            <p:spPr>
              <a:xfrm flipH="1">
                <a:off x="7379785" y="2890623"/>
                <a:ext cx="20208" cy="266386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 Verbindung 18"/>
              <p:cNvCxnSpPr/>
              <p:nvPr/>
            </p:nvCxnSpPr>
            <p:spPr>
              <a:xfrm>
                <a:off x="7399993" y="2890623"/>
                <a:ext cx="43785" cy="266386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19"/>
              <p:cNvCxnSpPr>
                <a:stCxn id="49" idx="0"/>
              </p:cNvCxnSpPr>
              <p:nvPr/>
            </p:nvCxnSpPr>
            <p:spPr>
              <a:xfrm>
                <a:off x="7399993" y="2890623"/>
                <a:ext cx="117881" cy="25614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20"/>
              <p:cNvCxnSpPr/>
              <p:nvPr/>
            </p:nvCxnSpPr>
            <p:spPr>
              <a:xfrm>
                <a:off x="7396626" y="2880379"/>
                <a:ext cx="191974" cy="22881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7" name="Abgerundetes Rechteck 56"/>
          <p:cNvSpPr/>
          <p:nvPr/>
        </p:nvSpPr>
        <p:spPr bwMode="auto">
          <a:xfrm>
            <a:off x="2299055" y="5051855"/>
            <a:ext cx="270933" cy="916516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58" name="Gruppierung 12"/>
          <p:cNvGrpSpPr>
            <a:grpSpLocks/>
          </p:cNvGrpSpPr>
          <p:nvPr/>
        </p:nvGrpSpPr>
        <p:grpSpPr bwMode="auto">
          <a:xfrm>
            <a:off x="2164103" y="5857679"/>
            <a:ext cx="369666" cy="34280"/>
            <a:chOff x="1894578" y="5937086"/>
            <a:chExt cx="1082513" cy="43980"/>
          </a:xfrm>
        </p:grpSpPr>
        <p:sp>
          <p:nvSpPr>
            <p:cNvPr id="59" name="Bogen 58"/>
            <p:cNvSpPr/>
            <p:nvPr/>
          </p:nvSpPr>
          <p:spPr>
            <a:xfrm flipV="1">
              <a:off x="2909598" y="5937888"/>
              <a:ext cx="68184" cy="43450"/>
            </a:xfrm>
            <a:prstGeom prst="arc">
              <a:avLst>
                <a:gd name="adj1" fmla="val 16200000"/>
                <a:gd name="adj2" fmla="val 5628852"/>
              </a:avLst>
            </a:prstGeom>
            <a:noFill/>
            <a:ln w="254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467" dirty="0">
                <a:solidFill>
                  <a:prstClr val="white"/>
                </a:solidFill>
                <a:latin typeface="Arial"/>
              </a:endParaRPr>
            </a:p>
          </p:txBody>
        </p:sp>
        <p:cxnSp>
          <p:nvCxnSpPr>
            <p:cNvPr id="60" name="Gerade Verbindung 27"/>
            <p:cNvCxnSpPr>
              <a:stCxn id="59" idx="2"/>
            </p:cNvCxnSpPr>
            <p:nvPr/>
          </p:nvCxnSpPr>
          <p:spPr>
            <a:xfrm flipH="1">
              <a:off x="2463318" y="5937888"/>
              <a:ext cx="477274" cy="0"/>
            </a:xfrm>
            <a:prstGeom prst="line">
              <a:avLst/>
            </a:prstGeom>
            <a:noFill/>
            <a:ln w="254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1" name="Gerade Verbindung 28"/>
            <p:cNvCxnSpPr/>
            <p:nvPr/>
          </p:nvCxnSpPr>
          <p:spPr>
            <a:xfrm flipH="1">
              <a:off x="1893071" y="5981338"/>
              <a:ext cx="1047521" cy="0"/>
            </a:xfrm>
            <a:prstGeom prst="line">
              <a:avLst/>
            </a:prstGeom>
            <a:noFill/>
            <a:ln w="254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1509449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 dirty="0"/>
          </a:p>
        </p:txBody>
      </p:sp>
      <p:cxnSp>
        <p:nvCxnSpPr>
          <p:cNvPr id="6" name="Gerade Verbindung 113"/>
          <p:cNvCxnSpPr/>
          <p:nvPr/>
        </p:nvCxnSpPr>
        <p:spPr>
          <a:xfrm flipH="1" flipV="1">
            <a:off x="1767285" y="3259072"/>
            <a:ext cx="10177523" cy="6781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 flipH="1" flipV="1">
            <a:off x="1836743" y="1102678"/>
            <a:ext cx="2571" cy="48340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feld 12"/>
          <p:cNvSpPr txBox="1">
            <a:spLocks noChangeArrowheads="1"/>
          </p:cNvSpPr>
          <p:nvPr/>
        </p:nvSpPr>
        <p:spPr bwMode="auto">
          <a:xfrm>
            <a:off x="1836743" y="970154"/>
            <a:ext cx="1375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b="1" dirty="0"/>
              <a:t>kWh/m</a:t>
            </a:r>
            <a:r>
              <a:rPr lang="de-CH" altLang="de-DE" b="1" baseline="30000" dirty="0"/>
              <a:t>2</a:t>
            </a:r>
            <a:r>
              <a:rPr lang="de-CH" altLang="de-DE" b="1" dirty="0"/>
              <a:t>a</a:t>
            </a:r>
          </a:p>
          <a:p>
            <a:pPr eaLnBrk="1" hangingPunct="1"/>
            <a:r>
              <a:rPr lang="de-CH" altLang="de-DE" b="1" dirty="0"/>
              <a:t>gewichtet</a:t>
            </a: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2195043" y="6053245"/>
            <a:ext cx="1808827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CH" altLang="de-DE" b="1" dirty="0"/>
              <a:t>gewichteter Energiebedarf</a:t>
            </a:r>
          </a:p>
        </p:txBody>
      </p:sp>
      <p:cxnSp>
        <p:nvCxnSpPr>
          <p:cNvPr id="10" name="Gerade Verbindung 79"/>
          <p:cNvCxnSpPr/>
          <p:nvPr/>
        </p:nvCxnSpPr>
        <p:spPr>
          <a:xfrm flipH="1" flipV="1">
            <a:off x="1767285" y="4110898"/>
            <a:ext cx="6819128" cy="128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22"/>
          <p:cNvCxnSpPr/>
          <p:nvPr/>
        </p:nvCxnSpPr>
        <p:spPr>
          <a:xfrm>
            <a:off x="1836743" y="5939998"/>
            <a:ext cx="9933318" cy="413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85"/>
          <p:cNvCxnSpPr/>
          <p:nvPr/>
        </p:nvCxnSpPr>
        <p:spPr>
          <a:xfrm flipH="1" flipV="1">
            <a:off x="1766272" y="1950065"/>
            <a:ext cx="10055841" cy="223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979010" y="151512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 b="1" dirty="0"/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5743933" y="6030903"/>
            <a:ext cx="1794887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CH" altLang="de-DE" b="1" dirty="0"/>
              <a:t>gewichteter</a:t>
            </a:r>
            <a:br>
              <a:rPr lang="de-CH" altLang="de-DE" b="1" dirty="0"/>
            </a:br>
            <a:r>
              <a:rPr lang="de-CH" altLang="de-DE" b="1" dirty="0"/>
              <a:t>Normbedarf</a:t>
            </a:r>
          </a:p>
        </p:txBody>
      </p:sp>
      <p:sp>
        <p:nvSpPr>
          <p:cNvPr id="15" name="Rectangle 99"/>
          <p:cNvSpPr>
            <a:spLocks noChangeArrowheads="1"/>
          </p:cNvSpPr>
          <p:nvPr/>
        </p:nvSpPr>
        <p:spPr bwMode="auto">
          <a:xfrm>
            <a:off x="2196503" y="4478857"/>
            <a:ext cx="2275982" cy="48456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2195043" y="5370973"/>
            <a:ext cx="2281132" cy="54787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7" name="Rectangle 101"/>
          <p:cNvSpPr>
            <a:spLocks noChangeArrowheads="1"/>
          </p:cNvSpPr>
          <p:nvPr/>
        </p:nvSpPr>
        <p:spPr bwMode="auto">
          <a:xfrm>
            <a:off x="2199487" y="4986400"/>
            <a:ext cx="2272967" cy="351864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8" name="Rectangle 63"/>
          <p:cNvSpPr>
            <a:spLocks noChangeArrowheads="1"/>
          </p:cNvSpPr>
          <p:nvPr/>
        </p:nvSpPr>
        <p:spPr bwMode="auto">
          <a:xfrm>
            <a:off x="2096017" y="4144911"/>
            <a:ext cx="2468813" cy="1815291"/>
          </a:xfrm>
          <a:prstGeom prst="rect">
            <a:avLst/>
          </a:prstGeom>
          <a:noFill/>
          <a:ln w="19050">
            <a:solidFill>
              <a:srgbClr val="0070C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>
              <a:solidFill>
                <a:srgbClr val="FF0000"/>
              </a:solidFill>
            </a:endParaRPr>
          </a:p>
        </p:txBody>
      </p:sp>
      <p:sp>
        <p:nvSpPr>
          <p:cNvPr id="19" name="Rectangle 105"/>
          <p:cNvSpPr>
            <a:spLocks noChangeArrowheads="1"/>
          </p:cNvSpPr>
          <p:nvPr/>
        </p:nvSpPr>
        <p:spPr bwMode="auto">
          <a:xfrm>
            <a:off x="2335300" y="4560589"/>
            <a:ext cx="1772467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de-CH" sz="1600" b="1" dirty="0"/>
              <a:t>Warmwasser</a:t>
            </a:r>
            <a:br>
              <a:rPr lang="de-CH" sz="1600" b="1" dirty="0"/>
            </a:br>
            <a:endParaRPr lang="de-CH" sz="1600" b="1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398114" y="5445485"/>
            <a:ext cx="1663366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/>
            <a:r>
              <a:rPr lang="de-CH" altLang="de-DE" sz="1600" b="1" dirty="0">
                <a:solidFill>
                  <a:prstClr val="black"/>
                </a:solidFill>
                <a:latin typeface="Arial" panose="020B0604020202020204"/>
              </a:rPr>
              <a:t>Heizung</a:t>
            </a:r>
            <a:br>
              <a:rPr lang="de-CH" altLang="de-DE" sz="1600" b="1" dirty="0">
                <a:solidFill>
                  <a:prstClr val="black"/>
                </a:solidFill>
                <a:latin typeface="Arial" panose="020B0604020202020204"/>
              </a:rPr>
            </a:br>
            <a:endParaRPr lang="de-CH" altLang="de-DE" sz="1600" b="1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1" name="Rectangle 103"/>
          <p:cNvSpPr>
            <a:spLocks noChangeArrowheads="1"/>
          </p:cNvSpPr>
          <p:nvPr/>
        </p:nvSpPr>
        <p:spPr bwMode="auto">
          <a:xfrm>
            <a:off x="2179236" y="5036644"/>
            <a:ext cx="2126208" cy="56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ctr" eaLnBrk="0" hangingPunct="0">
              <a:defRPr/>
            </a:pPr>
            <a:r>
              <a:rPr lang="de-CH" sz="1600" b="1" dirty="0"/>
              <a:t>Lüftung</a:t>
            </a:r>
            <a:br>
              <a:rPr lang="de-CH" sz="1600" b="1" dirty="0"/>
            </a:br>
            <a:endParaRPr lang="de-CH" sz="1600" b="1" dirty="0"/>
          </a:p>
        </p:txBody>
      </p:sp>
      <p:sp>
        <p:nvSpPr>
          <p:cNvPr id="22" name="Rectangle 101"/>
          <p:cNvSpPr>
            <a:spLocks noChangeArrowheads="1"/>
          </p:cNvSpPr>
          <p:nvPr/>
        </p:nvSpPr>
        <p:spPr bwMode="auto">
          <a:xfrm>
            <a:off x="2195043" y="4176825"/>
            <a:ext cx="2281545" cy="27799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3" name="Rectangle 105"/>
          <p:cNvSpPr>
            <a:spLocks noChangeArrowheads="1"/>
          </p:cNvSpPr>
          <p:nvPr/>
        </p:nvSpPr>
        <p:spPr bwMode="auto">
          <a:xfrm>
            <a:off x="1995839" y="4144955"/>
            <a:ext cx="2421872" cy="33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de-CH" sz="1600" b="1" dirty="0"/>
              <a:t>Klimatisierung</a:t>
            </a:r>
            <a:r>
              <a:rPr lang="de-CH" sz="1000" b="1" dirty="0"/>
              <a:t> </a:t>
            </a:r>
            <a:endParaRPr lang="de-CH" sz="800" b="1" dirty="0"/>
          </a:p>
        </p:txBody>
      </p:sp>
      <p:sp>
        <p:nvSpPr>
          <p:cNvPr id="43" name="Rechteck 42"/>
          <p:cNvSpPr/>
          <p:nvPr/>
        </p:nvSpPr>
        <p:spPr>
          <a:xfrm>
            <a:off x="9305245" y="2003728"/>
            <a:ext cx="1634917" cy="123167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4" name="Rectangle 105"/>
          <p:cNvSpPr>
            <a:spLocks noChangeArrowheads="1"/>
          </p:cNvSpPr>
          <p:nvPr/>
        </p:nvSpPr>
        <p:spPr bwMode="auto">
          <a:xfrm>
            <a:off x="9301375" y="2156957"/>
            <a:ext cx="1653971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de-CH" sz="1600" b="1" dirty="0"/>
              <a:t>Eigenenergie-erzeugung (</a:t>
            </a:r>
            <a:r>
              <a:rPr lang="de-CH" sz="1600" b="1" dirty="0" err="1"/>
              <a:t>E</a:t>
            </a:r>
            <a:r>
              <a:rPr lang="de-CH" sz="1600" b="1" baseline="-25000" dirty="0" err="1"/>
              <a:t>Prod</a:t>
            </a:r>
            <a:r>
              <a:rPr lang="de-CH" sz="1600" b="1" dirty="0"/>
              <a:t>)</a:t>
            </a:r>
            <a:br>
              <a:rPr lang="de-CH" sz="1000" b="1" dirty="0"/>
            </a:br>
            <a:endParaRPr lang="de-CH" sz="800" b="1" dirty="0"/>
          </a:p>
        </p:txBody>
      </p:sp>
      <p:sp>
        <p:nvSpPr>
          <p:cNvPr id="45" name="Rectangle 63"/>
          <p:cNvSpPr>
            <a:spLocks noChangeArrowheads="1"/>
          </p:cNvSpPr>
          <p:nvPr/>
        </p:nvSpPr>
        <p:spPr bwMode="auto">
          <a:xfrm>
            <a:off x="9650279" y="3298060"/>
            <a:ext cx="1674885" cy="2643672"/>
          </a:xfrm>
          <a:prstGeom prst="rect">
            <a:avLst/>
          </a:prstGeom>
          <a:solidFill>
            <a:srgbClr val="99CC00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>
              <a:solidFill>
                <a:srgbClr val="FF0000"/>
              </a:solidFill>
            </a:endParaRPr>
          </a:p>
        </p:txBody>
      </p:sp>
      <p:sp>
        <p:nvSpPr>
          <p:cNvPr id="46" name="Rectangle 19"/>
          <p:cNvSpPr>
            <a:spLocks noChangeArrowheads="1"/>
          </p:cNvSpPr>
          <p:nvPr/>
        </p:nvSpPr>
        <p:spPr bwMode="auto">
          <a:xfrm>
            <a:off x="9305245" y="6057594"/>
            <a:ext cx="1679718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CH" altLang="de-DE" b="1" dirty="0"/>
              <a:t>Grenzwert</a:t>
            </a:r>
            <a:br>
              <a:rPr lang="de-CH" altLang="de-DE" b="1" dirty="0"/>
            </a:br>
            <a:r>
              <a:rPr lang="de-CH" altLang="de-DE" b="1" dirty="0" err="1"/>
              <a:t>gGEE</a:t>
            </a:r>
            <a:endParaRPr lang="de-CH" altLang="de-DE" b="1" dirty="0"/>
          </a:p>
        </p:txBody>
      </p:sp>
      <p:sp>
        <p:nvSpPr>
          <p:cNvPr id="47" name="Rectangle 63"/>
          <p:cNvSpPr>
            <a:spLocks noChangeArrowheads="1"/>
          </p:cNvSpPr>
          <p:nvPr/>
        </p:nvSpPr>
        <p:spPr bwMode="auto">
          <a:xfrm>
            <a:off x="9584309" y="3267611"/>
            <a:ext cx="1823245" cy="2694710"/>
          </a:xfrm>
          <a:prstGeom prst="rect">
            <a:avLst/>
          </a:prstGeom>
          <a:noFill/>
          <a:ln w="19050">
            <a:solidFill>
              <a:srgbClr val="99CC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>
              <a:solidFill>
                <a:srgbClr val="FF0000"/>
              </a:solidFill>
            </a:endParaRPr>
          </a:p>
        </p:txBody>
      </p:sp>
      <p:sp>
        <p:nvSpPr>
          <p:cNvPr id="48" name="Rectangle 72"/>
          <p:cNvSpPr>
            <a:spLocks noChangeArrowheads="1"/>
          </p:cNvSpPr>
          <p:nvPr/>
        </p:nvSpPr>
        <p:spPr bwMode="auto">
          <a:xfrm>
            <a:off x="9964412" y="3291018"/>
            <a:ext cx="1016945" cy="272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CH" altLang="de-DE" b="1" dirty="0"/>
              <a:t>gewichtete Gesamtenergieeffizienz</a:t>
            </a:r>
          </a:p>
          <a:p>
            <a:pPr algn="ctr"/>
            <a:r>
              <a:rPr lang="de-CH" altLang="de-DE" b="1" dirty="0"/>
              <a:t>(</a:t>
            </a:r>
            <a:r>
              <a:rPr lang="de-CH" altLang="de-DE" b="1" dirty="0" err="1"/>
              <a:t>gGEE</a:t>
            </a:r>
            <a:r>
              <a:rPr lang="de-CH" altLang="de-DE" b="1" dirty="0"/>
              <a:t>)</a:t>
            </a:r>
          </a:p>
        </p:txBody>
      </p:sp>
      <p:cxnSp>
        <p:nvCxnSpPr>
          <p:cNvPr id="49" name="Gerade Verbindung 143"/>
          <p:cNvCxnSpPr/>
          <p:nvPr/>
        </p:nvCxnSpPr>
        <p:spPr>
          <a:xfrm flipH="1">
            <a:off x="8834453" y="1515124"/>
            <a:ext cx="11232" cy="49896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143"/>
          <p:cNvCxnSpPr/>
          <p:nvPr/>
        </p:nvCxnSpPr>
        <p:spPr>
          <a:xfrm flipH="1">
            <a:off x="5009105" y="1515124"/>
            <a:ext cx="914" cy="50202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Geschweifte Klammer rechts 25"/>
          <p:cNvSpPr/>
          <p:nvPr/>
        </p:nvSpPr>
        <p:spPr>
          <a:xfrm>
            <a:off x="7891108" y="2003728"/>
            <a:ext cx="333476" cy="2079583"/>
          </a:xfrm>
          <a:prstGeom prst="rightBrace">
            <a:avLst>
              <a:gd name="adj1" fmla="val 23358"/>
              <a:gd name="adj2" fmla="val 50000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7" name="Rectangle 99"/>
          <p:cNvSpPr>
            <a:spLocks noChangeArrowheads="1"/>
          </p:cNvSpPr>
          <p:nvPr/>
        </p:nvSpPr>
        <p:spPr bwMode="auto">
          <a:xfrm>
            <a:off x="5514942" y="4471303"/>
            <a:ext cx="2275982" cy="49472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5517586" y="5368053"/>
            <a:ext cx="2273338" cy="57295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9" name="Rectangle 101"/>
          <p:cNvSpPr>
            <a:spLocks noChangeArrowheads="1"/>
          </p:cNvSpPr>
          <p:nvPr/>
        </p:nvSpPr>
        <p:spPr bwMode="auto">
          <a:xfrm>
            <a:off x="5517926" y="4994758"/>
            <a:ext cx="2272968" cy="34350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0" name="Textfeld 12"/>
          <p:cNvSpPr txBox="1">
            <a:spLocks noChangeArrowheads="1"/>
          </p:cNvSpPr>
          <p:nvPr/>
        </p:nvSpPr>
        <p:spPr bwMode="auto">
          <a:xfrm rot="16200000">
            <a:off x="7482138" y="2801091"/>
            <a:ext cx="18556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1200" b="1" i="1" dirty="0" err="1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de-CH" altLang="de-DE" sz="1200" b="1" i="1" baseline="-25000" dirty="0" err="1">
                <a:solidFill>
                  <a:schemeClr val="bg1">
                    <a:lumMod val="50000"/>
                  </a:schemeClr>
                </a:solidFill>
              </a:rPr>
              <a:t>Wohnen</a:t>
            </a:r>
            <a:r>
              <a:rPr lang="de-CH" altLang="de-DE" sz="1200" b="1" i="1" baseline="-25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altLang="de-DE" sz="1200" b="1" i="1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de-CH" altLang="de-DE" sz="1200" b="1" dirty="0">
                <a:solidFill>
                  <a:schemeClr val="bg1">
                    <a:lumMod val="50000"/>
                  </a:schemeClr>
                </a:solidFill>
              </a:rPr>
              <a:t>kWh/m</a:t>
            </a:r>
            <a:r>
              <a:rPr lang="de-CH" altLang="de-DE" sz="1200" b="1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de-CH" altLang="de-DE" sz="1200" b="1" dirty="0">
                <a:solidFill>
                  <a:schemeClr val="bg1">
                    <a:lumMod val="50000"/>
                  </a:schemeClr>
                </a:solidFill>
              </a:rPr>
              <a:t>a </a:t>
            </a:r>
          </a:p>
        </p:txBody>
      </p:sp>
      <p:sp>
        <p:nvSpPr>
          <p:cNvPr id="32" name="Rectangle 107"/>
          <p:cNvSpPr>
            <a:spLocks noChangeArrowheads="1"/>
          </p:cNvSpPr>
          <p:nvPr/>
        </p:nvSpPr>
        <p:spPr bwMode="auto">
          <a:xfrm>
            <a:off x="5526917" y="2028757"/>
            <a:ext cx="2252486" cy="2054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5" name="Rectangle 103"/>
          <p:cNvSpPr>
            <a:spLocks noChangeArrowheads="1"/>
          </p:cNvSpPr>
          <p:nvPr/>
        </p:nvSpPr>
        <p:spPr bwMode="auto">
          <a:xfrm>
            <a:off x="5470412" y="2172335"/>
            <a:ext cx="2400789" cy="2165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CH" altLang="de-DE" sz="1600" b="1" dirty="0"/>
              <a:t>Wohnstrommodell</a:t>
            </a:r>
          </a:p>
          <a:p>
            <a:pPr algn="ctr"/>
            <a:endParaRPr lang="de-CH" altLang="de-DE" sz="1600" b="1" dirty="0"/>
          </a:p>
          <a:p>
            <a:pPr algn="ctr"/>
            <a:r>
              <a:rPr lang="de-CH" altLang="de-DE" sz="1400" b="1" dirty="0"/>
              <a:t>(Beleuchtung, Geräte und allg. Gebäudetechnik)</a:t>
            </a:r>
          </a:p>
          <a:p>
            <a:pPr algn="ctr"/>
            <a:endParaRPr lang="de-CH" altLang="de-DE" sz="1400" b="1" dirty="0"/>
          </a:p>
          <a:p>
            <a:pPr algn="ctr"/>
            <a:r>
              <a:rPr lang="de-CH" altLang="de-DE" sz="1400" b="1" i="1" dirty="0"/>
              <a:t>abhängig von:</a:t>
            </a:r>
          </a:p>
          <a:p>
            <a:pPr algn="ctr"/>
            <a:r>
              <a:rPr lang="de-CH" altLang="de-DE" sz="1400" b="1" i="1" dirty="0"/>
              <a:t>Anzahl und Grösse Wohnungen </a:t>
            </a:r>
          </a:p>
          <a:p>
            <a:pPr algn="ctr"/>
            <a:br>
              <a:rPr lang="de-CH" altLang="de-DE" sz="1200" b="1" dirty="0"/>
            </a:br>
            <a:endParaRPr lang="de-CH" altLang="de-DE" sz="800" b="1" dirty="0"/>
          </a:p>
        </p:txBody>
      </p:sp>
      <p:sp>
        <p:nvSpPr>
          <p:cNvPr id="37" name="Rectangle 63"/>
          <p:cNvSpPr>
            <a:spLocks noChangeArrowheads="1"/>
          </p:cNvSpPr>
          <p:nvPr/>
        </p:nvSpPr>
        <p:spPr bwMode="auto">
          <a:xfrm>
            <a:off x="5401546" y="2003729"/>
            <a:ext cx="2488574" cy="3959080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>
              <a:solidFill>
                <a:srgbClr val="FF0000"/>
              </a:solidFill>
            </a:endParaRPr>
          </a:p>
        </p:txBody>
      </p:sp>
      <p:sp>
        <p:nvSpPr>
          <p:cNvPr id="38" name="Rectangle 105"/>
          <p:cNvSpPr>
            <a:spLocks noChangeArrowheads="1"/>
          </p:cNvSpPr>
          <p:nvPr/>
        </p:nvSpPr>
        <p:spPr bwMode="auto">
          <a:xfrm>
            <a:off x="5794826" y="4541469"/>
            <a:ext cx="1772467" cy="46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de-CH" sz="1600" b="1" dirty="0"/>
              <a:t>Warmwasser</a:t>
            </a:r>
            <a:br>
              <a:rPr lang="de-CH" sz="1000" b="1" dirty="0"/>
            </a:br>
            <a:endParaRPr lang="de-CH" sz="800" b="1" dirty="0"/>
          </a:p>
        </p:txBody>
      </p:sp>
      <p:sp>
        <p:nvSpPr>
          <p:cNvPr id="39" name="Rectangle 19"/>
          <p:cNvSpPr>
            <a:spLocks noChangeArrowheads="1"/>
          </p:cNvSpPr>
          <p:nvPr/>
        </p:nvSpPr>
        <p:spPr bwMode="auto">
          <a:xfrm>
            <a:off x="5828705" y="5445484"/>
            <a:ext cx="1762465" cy="46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/>
            <a:r>
              <a:rPr lang="de-CH" altLang="de-DE" sz="1600" b="1" dirty="0">
                <a:solidFill>
                  <a:prstClr val="black"/>
                </a:solidFill>
                <a:latin typeface="Arial" panose="020B0604020202020204"/>
              </a:rPr>
              <a:t>Heizung</a:t>
            </a:r>
            <a:br>
              <a:rPr lang="de-CH" altLang="de-DE" sz="1000" b="1" dirty="0">
                <a:solidFill>
                  <a:prstClr val="black"/>
                </a:solidFill>
                <a:latin typeface="Arial" panose="020B0604020202020204"/>
              </a:rPr>
            </a:br>
            <a:endParaRPr lang="de-CH" altLang="de-DE" sz="800" b="1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40" name="Rectangle 101"/>
          <p:cNvSpPr>
            <a:spLocks noChangeArrowheads="1"/>
          </p:cNvSpPr>
          <p:nvPr/>
        </p:nvSpPr>
        <p:spPr bwMode="auto">
          <a:xfrm>
            <a:off x="5514942" y="4159739"/>
            <a:ext cx="2284127" cy="28031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 eaLnBrk="0" hangingPunct="0">
              <a:defRPr/>
            </a:pPr>
            <a:r>
              <a:rPr lang="de-CH" sz="1600" b="1" dirty="0">
                <a:solidFill>
                  <a:prstClr val="black"/>
                </a:solidFill>
              </a:rPr>
              <a:t>Klimatisierung</a:t>
            </a:r>
            <a:r>
              <a:rPr lang="de-CH" sz="1000" b="1" dirty="0">
                <a:solidFill>
                  <a:prstClr val="black"/>
                </a:solidFill>
              </a:rPr>
              <a:t> </a:t>
            </a:r>
            <a:endParaRPr lang="de-CH" sz="800" b="1" dirty="0">
              <a:solidFill>
                <a:prstClr val="black"/>
              </a:solidFill>
            </a:endParaRPr>
          </a:p>
        </p:txBody>
      </p:sp>
      <p:sp>
        <p:nvSpPr>
          <p:cNvPr id="41" name="Rectangle 103"/>
          <p:cNvSpPr>
            <a:spLocks noChangeArrowheads="1"/>
          </p:cNvSpPr>
          <p:nvPr/>
        </p:nvSpPr>
        <p:spPr bwMode="auto">
          <a:xfrm>
            <a:off x="5619088" y="5001482"/>
            <a:ext cx="2126208" cy="44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ctr" eaLnBrk="0" hangingPunct="0">
              <a:defRPr/>
            </a:pPr>
            <a:r>
              <a:rPr lang="de-CH" sz="1600" b="1" dirty="0"/>
              <a:t>Lüftung</a:t>
            </a:r>
          </a:p>
          <a:p>
            <a:pPr algn="ctr" eaLnBrk="0" hangingPunct="0">
              <a:defRPr/>
            </a:pPr>
            <a:r>
              <a:rPr lang="de-CH" sz="800" b="1" dirty="0"/>
              <a:t> </a:t>
            </a:r>
          </a:p>
        </p:txBody>
      </p:sp>
      <p:sp>
        <p:nvSpPr>
          <p:cNvPr id="42" name="Textfeld 12"/>
          <p:cNvSpPr txBox="1">
            <a:spLocks noChangeArrowheads="1"/>
          </p:cNvSpPr>
          <p:nvPr/>
        </p:nvSpPr>
        <p:spPr bwMode="auto">
          <a:xfrm>
            <a:off x="3466385" y="548680"/>
            <a:ext cx="61179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3600" b="1" dirty="0"/>
              <a:t>W o h n b a u t e n (l und </a:t>
            </a:r>
            <a:r>
              <a:rPr lang="de-CH" altLang="de-DE" sz="3600" b="1" dirty="0" err="1"/>
              <a:t>ll</a:t>
            </a:r>
            <a:r>
              <a:rPr lang="de-CH" altLang="de-DE" sz="3600" b="1" dirty="0"/>
              <a:t>)</a:t>
            </a:r>
          </a:p>
        </p:txBody>
      </p:sp>
      <p:sp>
        <p:nvSpPr>
          <p:cNvPr id="50" name="Textfeld 12"/>
          <p:cNvSpPr txBox="1">
            <a:spLocks noChangeArrowheads="1"/>
          </p:cNvSpPr>
          <p:nvPr/>
        </p:nvSpPr>
        <p:spPr bwMode="auto">
          <a:xfrm>
            <a:off x="119336" y="3071247"/>
            <a:ext cx="17082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b="1" dirty="0">
                <a:solidFill>
                  <a:srgbClr val="92D050"/>
                </a:solidFill>
              </a:rPr>
              <a:t>max. 55/45</a:t>
            </a:r>
          </a:p>
        </p:txBody>
      </p:sp>
      <p:sp>
        <p:nvSpPr>
          <p:cNvPr id="51" name="Textfeld 12"/>
          <p:cNvSpPr txBox="1">
            <a:spLocks noChangeArrowheads="1"/>
          </p:cNvSpPr>
          <p:nvPr/>
        </p:nvSpPr>
        <p:spPr bwMode="auto">
          <a:xfrm>
            <a:off x="701537" y="3926232"/>
            <a:ext cx="761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b="1" dirty="0">
                <a:solidFill>
                  <a:schemeClr val="bg1">
                    <a:lumMod val="50000"/>
                  </a:schemeClr>
                </a:solidFill>
              </a:rPr>
              <a:t>35/35</a:t>
            </a:r>
          </a:p>
        </p:txBody>
      </p:sp>
      <p:sp>
        <p:nvSpPr>
          <p:cNvPr id="53" name="Textfeld 12"/>
          <p:cNvSpPr txBox="1">
            <a:spLocks noChangeArrowheads="1"/>
          </p:cNvSpPr>
          <p:nvPr/>
        </p:nvSpPr>
        <p:spPr bwMode="auto">
          <a:xfrm>
            <a:off x="278976" y="1739187"/>
            <a:ext cx="16072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b="1" dirty="0"/>
              <a:t>ca. 90/70</a:t>
            </a:r>
          </a:p>
        </p:txBody>
      </p:sp>
      <p:sp>
        <p:nvSpPr>
          <p:cNvPr id="52" name="Textfeld 12"/>
          <p:cNvSpPr txBox="1">
            <a:spLocks noChangeArrowheads="1"/>
          </p:cNvSpPr>
          <p:nvPr/>
        </p:nvSpPr>
        <p:spPr bwMode="auto">
          <a:xfrm>
            <a:off x="245209" y="1187972"/>
            <a:ext cx="16072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b="1" dirty="0"/>
              <a:t>MFH/EFH</a:t>
            </a:r>
          </a:p>
        </p:txBody>
      </p:sp>
    </p:spTree>
    <p:extLst>
      <p:ext uri="{BB962C8B-B14F-4D97-AF65-F5344CB8AC3E}">
        <p14:creationId xmlns:p14="http://schemas.microsoft.com/office/powerpoint/2010/main" val="3252882282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Kanton Bern">
      <a:dk1>
        <a:sysClr val="windowText" lastClr="000000"/>
      </a:dk1>
      <a:lt1>
        <a:sysClr val="window" lastClr="FFFFFF"/>
      </a:lt1>
      <a:dk2>
        <a:srgbClr val="63737B"/>
      </a:dk2>
      <a:lt2>
        <a:srgbClr val="B1B9BD"/>
      </a:lt2>
      <a:accent1>
        <a:srgbClr val="3C505A"/>
      </a:accent1>
      <a:accent2>
        <a:srgbClr val="96D7F0"/>
      </a:accent2>
      <a:accent3>
        <a:srgbClr val="A0C7A0"/>
      </a:accent3>
      <a:accent4>
        <a:srgbClr val="E1D2C6"/>
      </a:accent4>
      <a:accent5>
        <a:srgbClr val="644B41"/>
      </a:accent5>
      <a:accent6>
        <a:srgbClr val="EA161F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_DE" id="{5C72DA11-61C4-476B-9229-78A9D5679538}" vid="{AF1430F2-A961-4519-8104-40464136AF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Präsentation_DE</Template>
  <TotalTime>0</TotalTime>
  <Words>2033</Words>
  <Application>Microsoft Office PowerPoint</Application>
  <PresentationFormat>Breitbild</PresentationFormat>
  <Paragraphs>380</Paragraphs>
  <Slides>29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5" baseType="lpstr">
      <vt:lpstr>Arial</vt:lpstr>
      <vt:lpstr>Arial Narrow</vt:lpstr>
      <vt:lpstr>FrutigerNeueW02-Regular</vt:lpstr>
      <vt:lpstr>Symbol</vt:lpstr>
      <vt:lpstr>Wingdings</vt:lpstr>
      <vt:lpstr>Benutzerdefiniertes Design</vt:lpstr>
      <vt:lpstr>PowerPoint-Präsentation</vt:lpstr>
      <vt:lpstr>PowerPoint-Präsentation</vt:lpstr>
      <vt:lpstr>Teilrevision des kantonalen Energiegesetzes (KEnG)</vt:lpstr>
      <vt:lpstr>Unbestrittenes Energiegesetz</vt:lpstr>
      <vt:lpstr>Die fünf Hauptelemente der Teilrevision KEnG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Anrechenbarkeit Strom an Eigenenergieerzeugung EProd </vt:lpstr>
      <vt:lpstr>gGEE – Beispiel Neubau Gewerbegebäude</vt:lpstr>
      <vt:lpstr>gGEE – Beispiel Neubau Wohnhaus Minergie</vt:lpstr>
      <vt:lpstr>PowerPoint-Präsentation</vt:lpstr>
      <vt:lpstr>PowerPoint-Präsentation</vt:lpstr>
      <vt:lpstr>PowerPoint-Präsentation</vt:lpstr>
      <vt:lpstr>Meldepflicht (Art. 40a Abs. 1 KEnG)</vt:lpstr>
      <vt:lpstr>Anforderungen (Art. 40a Abs. 2 KEnG)</vt:lpstr>
      <vt:lpstr>Nachweis mit (MuKEn-) Standardlösungen (Art. 20a Abs. 3 KEnV)</vt:lpstr>
      <vt:lpstr>Weitere Themen KEnG / KEnV</vt:lpstr>
      <vt:lpstr>Ladeinfrastruktur -  Ausbaustufen für Neubauten</vt:lpstr>
      <vt:lpstr>Änderungen Minimalanforderungen - Strom</vt:lpstr>
      <vt:lpstr>Umsetzung dringlicher Bundesbeschluss</vt:lpstr>
      <vt:lpstr>PowerPoint-Präsentation</vt:lpstr>
      <vt:lpstr>Bauverwaltung Schüpfen</vt:lpstr>
      <vt:lpstr>Meldungspflicht Heizungsänderungen</vt:lpstr>
      <vt:lpstr>Meldungspflicht Solaranlagen</vt:lpstr>
      <vt:lpstr>eBau</vt:lpstr>
      <vt:lpstr>Vielen Dank für Ihre Aufmerksamkeit!</vt:lpstr>
    </vt:vector>
  </TitlesOfParts>
  <Company>Kanton 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(maximal 2 Zeilen)</dc:title>
  <dc:creator>Balsiger Sarah, WEU-AWI-FU-IE</dc:creator>
  <cp:lastModifiedBy>Mathys Tanja</cp:lastModifiedBy>
  <cp:revision>553</cp:revision>
  <cp:lastPrinted>2023-03-22T16:40:42Z</cp:lastPrinted>
  <dcterms:created xsi:type="dcterms:W3CDTF">2022-08-24T12:34:51Z</dcterms:created>
  <dcterms:modified xsi:type="dcterms:W3CDTF">2023-03-22T16:46:40Z</dcterms:modified>
</cp:coreProperties>
</file>